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8" d="100"/>
          <a:sy n="78" d="100"/>
        </p:scale>
        <p:origin x="-834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22E5F4-B595-407C-99C5-6D426AE46F10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A7C05B4-B182-4E06-AAD4-E3A38EFB98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96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296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479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762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61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300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89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7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144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124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297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102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5129-832A-441F-A5E8-859FA16F3646}" type="datetimeFigureOut">
              <a:rPr lang="he-IL" smtClean="0"/>
              <a:t>א'/ניסן/תשע"ד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BEC9-C07A-4C31-8348-8F7469187F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284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  <a:cs typeface="David" pitchFamily="34" charset="-79"/>
              </a:rPr>
              <a:t>משפט פיתגורס - הצדקה מתמטית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פעילות 4 עמ' </a:t>
            </a:r>
            <a:r>
              <a:rPr lang="he-IL" dirty="0" smtClean="0"/>
              <a:t>274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692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5" name="Freeform 65"/>
          <p:cNvSpPr>
            <a:spLocks/>
          </p:cNvSpPr>
          <p:nvPr/>
        </p:nvSpPr>
        <p:spPr bwMode="auto">
          <a:xfrm rot="5400000">
            <a:off x="2478088" y="3379787"/>
            <a:ext cx="469900" cy="1133475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D6E3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cxnSp>
        <p:nvCxnSpPr>
          <p:cNvPr id="25658" name="AutoShape 69"/>
          <p:cNvCxnSpPr>
            <a:cxnSpLocks noChangeShapeType="1"/>
          </p:cNvCxnSpPr>
          <p:nvPr/>
        </p:nvCxnSpPr>
        <p:spPr bwMode="auto">
          <a:xfrm rot="5400000">
            <a:off x="3050381" y="3942557"/>
            <a:ext cx="468313" cy="0"/>
          </a:xfrm>
          <a:prstGeom prst="straightConnector1">
            <a:avLst/>
          </a:prstGeom>
          <a:noFill/>
          <a:ln w="127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668101" y="3352800"/>
            <a:ext cx="2001232" cy="1957705"/>
            <a:chOff x="2384" y="6181"/>
            <a:chExt cx="3152" cy="3083"/>
          </a:xfrm>
          <a:noFill/>
        </p:grpSpPr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2384" y="6729"/>
              <a:ext cx="2535" cy="253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44059" name="Text Box 27"/>
            <p:cNvSpPr txBox="1">
              <a:spLocks noChangeArrowheads="1"/>
            </p:cNvSpPr>
            <p:nvPr/>
          </p:nvSpPr>
          <p:spPr bwMode="auto">
            <a:xfrm>
              <a:off x="3117" y="6181"/>
              <a:ext cx="969" cy="7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r>
                <a:rPr lang="en-US" sz="2000" b="1" dirty="0">
                  <a:ea typeface="Arial" pitchFamily="34" charset="0"/>
                </a:rPr>
                <a:t>10</a:t>
              </a:r>
              <a:endParaRPr lang="he-IL" sz="2000" b="1" dirty="0"/>
            </a:p>
          </p:txBody>
        </p:sp>
        <p:sp>
          <p:nvSpPr>
            <p:cNvPr id="44060" name="Text Box 28"/>
            <p:cNvSpPr txBox="1">
              <a:spLocks noChangeArrowheads="1"/>
            </p:cNvSpPr>
            <p:nvPr/>
          </p:nvSpPr>
          <p:spPr bwMode="auto">
            <a:xfrm>
              <a:off x="4557" y="7646"/>
              <a:ext cx="979" cy="7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r>
                <a:rPr lang="en-US" sz="2000" b="1" dirty="0">
                  <a:ea typeface="Arial" pitchFamily="34" charset="0"/>
                </a:rPr>
                <a:t>10</a:t>
              </a:r>
              <a:endParaRPr lang="he-IL" sz="2000" b="1" dirty="0">
                <a:ea typeface="Arial" pitchFamily="34" charset="0"/>
              </a:endParaRPr>
            </a:p>
          </p:txBody>
        </p:sp>
      </p:grpSp>
      <p:sp>
        <p:nvSpPr>
          <p:cNvPr id="25651" name="Freeform 67"/>
          <p:cNvSpPr>
            <a:spLocks/>
          </p:cNvSpPr>
          <p:nvPr/>
        </p:nvSpPr>
        <p:spPr bwMode="auto">
          <a:xfrm>
            <a:off x="1687513" y="4171950"/>
            <a:ext cx="469900" cy="1131888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E5B8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52" name="Rectangle 71"/>
          <p:cNvSpPr>
            <a:spLocks noChangeArrowheads="1"/>
          </p:cNvSpPr>
          <p:nvPr/>
        </p:nvSpPr>
        <p:spPr bwMode="auto">
          <a:xfrm>
            <a:off x="1681163" y="3709988"/>
            <a:ext cx="468312" cy="468312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53" name="Text Box 74"/>
          <p:cNvSpPr txBox="1">
            <a:spLocks noChangeArrowheads="1"/>
          </p:cNvSpPr>
          <p:nvPr/>
        </p:nvSpPr>
        <p:spPr bwMode="auto">
          <a:xfrm>
            <a:off x="1416050" y="4460875"/>
            <a:ext cx="285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7030A0"/>
                </a:solidFill>
              </a:rPr>
              <a:t>7</a:t>
            </a:r>
            <a:endParaRPr lang="he-IL" sz="2000" b="1"/>
          </a:p>
        </p:txBody>
      </p:sp>
      <p:sp>
        <p:nvSpPr>
          <p:cNvPr id="25654" name="Freeform 64"/>
          <p:cNvSpPr>
            <a:spLocks/>
          </p:cNvSpPr>
          <p:nvPr/>
        </p:nvSpPr>
        <p:spPr bwMode="auto">
          <a:xfrm rot="-5400000">
            <a:off x="2489201" y="3382962"/>
            <a:ext cx="469900" cy="1133475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cxnSp>
        <p:nvCxnSpPr>
          <p:cNvPr id="25656" name="AutoShape 66"/>
          <p:cNvCxnSpPr>
            <a:cxnSpLocks noChangeAspect="1" noChangeShapeType="1"/>
          </p:cNvCxnSpPr>
          <p:nvPr/>
        </p:nvCxnSpPr>
        <p:spPr bwMode="auto">
          <a:xfrm rot="-5400000">
            <a:off x="2489994" y="3375819"/>
            <a:ext cx="463550" cy="1125538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57" name="Freeform 68"/>
          <p:cNvSpPr>
            <a:spLocks/>
          </p:cNvSpPr>
          <p:nvPr/>
        </p:nvSpPr>
        <p:spPr bwMode="auto">
          <a:xfrm flipH="1" flipV="1">
            <a:off x="1682750" y="4175125"/>
            <a:ext cx="469900" cy="1131888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B6DD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cxnSp>
        <p:nvCxnSpPr>
          <p:cNvPr id="25659" name="AutoShape 70"/>
          <p:cNvCxnSpPr>
            <a:cxnSpLocks noChangeAspect="1" noChangeShapeType="1"/>
          </p:cNvCxnSpPr>
          <p:nvPr/>
        </p:nvCxnSpPr>
        <p:spPr bwMode="auto">
          <a:xfrm rot="16200000" flipV="1">
            <a:off x="2720182" y="3147219"/>
            <a:ext cx="1587" cy="1127125"/>
          </a:xfrm>
          <a:prstGeom prst="straightConnector1">
            <a:avLst/>
          </a:prstGeom>
          <a:noFill/>
          <a:ln w="127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60" name="Rectangle 72"/>
          <p:cNvSpPr>
            <a:spLocks noChangeArrowheads="1"/>
          </p:cNvSpPr>
          <p:nvPr/>
        </p:nvSpPr>
        <p:spPr bwMode="auto">
          <a:xfrm>
            <a:off x="2157413" y="4176713"/>
            <a:ext cx="1127125" cy="1125537"/>
          </a:xfrm>
          <a:prstGeom prst="rect">
            <a:avLst/>
          </a:prstGeom>
          <a:noFill/>
          <a:ln w="12700">
            <a:solidFill>
              <a:srgbClr val="5F497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61" name="Text Box 73"/>
          <p:cNvSpPr txBox="1">
            <a:spLocks noChangeArrowheads="1"/>
          </p:cNvSpPr>
          <p:nvPr/>
        </p:nvSpPr>
        <p:spPr bwMode="auto">
          <a:xfrm>
            <a:off x="1423988" y="3721100"/>
            <a:ext cx="2857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00B050"/>
                </a:solidFill>
              </a:rPr>
              <a:t>3</a:t>
            </a:r>
            <a:endParaRPr lang="he-IL" sz="2000" b="1"/>
          </a:p>
        </p:txBody>
      </p:sp>
      <p:sp>
        <p:nvSpPr>
          <p:cNvPr id="25662" name="Text Box 75"/>
          <p:cNvSpPr txBox="1">
            <a:spLocks noChangeArrowheads="1"/>
          </p:cNvSpPr>
          <p:nvPr/>
        </p:nvSpPr>
        <p:spPr bwMode="auto">
          <a:xfrm>
            <a:off x="1778000" y="5229225"/>
            <a:ext cx="2857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00B050"/>
                </a:solidFill>
              </a:rPr>
              <a:t>3</a:t>
            </a:r>
            <a:endParaRPr lang="he-IL" sz="2000" b="1"/>
          </a:p>
        </p:txBody>
      </p:sp>
      <p:sp>
        <p:nvSpPr>
          <p:cNvPr id="25663" name="Text Box 76"/>
          <p:cNvSpPr txBox="1">
            <a:spLocks noChangeArrowheads="1"/>
          </p:cNvSpPr>
          <p:nvPr/>
        </p:nvSpPr>
        <p:spPr bwMode="auto">
          <a:xfrm>
            <a:off x="2598738" y="5238750"/>
            <a:ext cx="2857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7030A0"/>
                </a:solidFill>
              </a:rPr>
              <a:t>7</a:t>
            </a:r>
            <a:endParaRPr lang="he-IL" sz="2000" b="1"/>
          </a:p>
        </p:txBody>
      </p:sp>
      <p:grpSp>
        <p:nvGrpSpPr>
          <p:cNvPr id="3" name="Group 79"/>
          <p:cNvGrpSpPr>
            <a:grpSpLocks/>
          </p:cNvGrpSpPr>
          <p:nvPr/>
        </p:nvGrpSpPr>
        <p:grpSpPr bwMode="auto">
          <a:xfrm rot="10800000">
            <a:off x="1687513" y="4179888"/>
            <a:ext cx="474662" cy="1125537"/>
            <a:chOff x="6136" y="5865"/>
            <a:chExt cx="863" cy="1134"/>
          </a:xfrm>
        </p:grpSpPr>
        <p:cxnSp>
          <p:nvCxnSpPr>
            <p:cNvPr id="9274" name="AutoShape 80"/>
            <p:cNvCxnSpPr>
              <a:cxnSpLocks noChangeShapeType="1"/>
            </p:cNvCxnSpPr>
            <p:nvPr/>
          </p:nvCxnSpPr>
          <p:spPr bwMode="auto">
            <a:xfrm rot="10800000">
              <a:off x="6136" y="5865"/>
              <a:ext cx="850" cy="0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75" name="AutoShape 81"/>
            <p:cNvCxnSpPr>
              <a:cxnSpLocks noChangeShapeType="1"/>
            </p:cNvCxnSpPr>
            <p:nvPr/>
          </p:nvCxnSpPr>
          <p:spPr bwMode="auto">
            <a:xfrm rot="10800000">
              <a:off x="6149" y="5865"/>
              <a:ext cx="850" cy="1134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2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3600" b="1" dirty="0" smtClean="0">
                <a:solidFill>
                  <a:srgbClr val="FF0000"/>
                </a:solidFill>
                <a:cs typeface="David" pitchFamily="34" charset="-79"/>
              </a:rPr>
              <a:t>משפט פיתגורס - הצדקה מתמטית, עמ' 44   </a:t>
            </a:r>
            <a:r>
              <a:rPr lang="he-IL" sz="3600" dirty="0" smtClean="0"/>
              <a:t/>
            </a:r>
            <a:br>
              <a:rPr lang="he-IL" sz="3600" dirty="0" smtClean="0"/>
            </a:br>
            <a:endParaRPr lang="he-IL" sz="3600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76400" y="1524000"/>
            <a:ext cx="4805363" cy="1474788"/>
            <a:chOff x="1881" y="4435"/>
            <a:chExt cx="7567" cy="2322"/>
          </a:xfrm>
        </p:grpSpPr>
        <p:sp>
          <p:nvSpPr>
            <p:cNvPr id="9253" name="Freeform 3"/>
            <p:cNvSpPr>
              <a:spLocks/>
            </p:cNvSpPr>
            <p:nvPr/>
          </p:nvSpPr>
          <p:spPr bwMode="auto">
            <a:xfrm rot="5400000">
              <a:off x="7730" y="4803"/>
              <a:ext cx="740" cy="1785"/>
            </a:xfrm>
            <a:custGeom>
              <a:avLst/>
              <a:gdLst>
                <a:gd name="T0" fmla="*/ 0 w 740"/>
                <a:gd name="T1" fmla="*/ 0 h 1785"/>
                <a:gd name="T2" fmla="*/ 740 w 740"/>
                <a:gd name="T3" fmla="*/ 0 h 1785"/>
                <a:gd name="T4" fmla="*/ 740 w 740"/>
                <a:gd name="T5" fmla="*/ 1785 h 1785"/>
                <a:gd name="T6" fmla="*/ 0 w 740"/>
                <a:gd name="T7" fmla="*/ 0 h 17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0"/>
                <a:gd name="T13" fmla="*/ 0 h 1785"/>
                <a:gd name="T14" fmla="*/ 740 w 740"/>
                <a:gd name="T15" fmla="*/ 1785 h 17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0" h="1785">
                  <a:moveTo>
                    <a:pt x="0" y="0"/>
                  </a:moveTo>
                  <a:lnTo>
                    <a:pt x="740" y="0"/>
                  </a:lnTo>
                  <a:lnTo>
                    <a:pt x="740" y="1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3BC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9254" name="Text Box 4"/>
            <p:cNvSpPr txBox="1">
              <a:spLocks noChangeArrowheads="1"/>
            </p:cNvSpPr>
            <p:nvPr/>
          </p:nvSpPr>
          <p:spPr bwMode="auto">
            <a:xfrm>
              <a:off x="8050" y="6056"/>
              <a:ext cx="450" cy="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US" sz="2000" b="1">
                  <a:solidFill>
                    <a:srgbClr val="7030A0"/>
                  </a:solidFill>
                </a:rPr>
                <a:t>7</a:t>
              </a:r>
              <a:endParaRPr lang="he-IL" sz="2000"/>
            </a:p>
          </p:txBody>
        </p:sp>
        <p:sp>
          <p:nvSpPr>
            <p:cNvPr id="9255" name="Text Box 5"/>
            <p:cNvSpPr txBox="1">
              <a:spLocks noChangeArrowheads="1"/>
            </p:cNvSpPr>
            <p:nvPr/>
          </p:nvSpPr>
          <p:spPr bwMode="auto">
            <a:xfrm>
              <a:off x="8998" y="5369"/>
              <a:ext cx="450" cy="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US" sz="2000" b="1">
                  <a:solidFill>
                    <a:srgbClr val="00B050"/>
                  </a:solidFill>
                </a:rPr>
                <a:t>3</a:t>
              </a:r>
              <a:endParaRPr lang="he-IL" sz="2000"/>
            </a:p>
          </p:txBody>
        </p:sp>
        <p:cxnSp>
          <p:nvCxnSpPr>
            <p:cNvPr id="9256" name="AutoShape 6"/>
            <p:cNvCxnSpPr>
              <a:cxnSpLocks noChangeShapeType="1"/>
            </p:cNvCxnSpPr>
            <p:nvPr/>
          </p:nvCxnSpPr>
          <p:spPr bwMode="auto">
            <a:xfrm rot="5400000">
              <a:off x="8620" y="5688"/>
              <a:ext cx="737" cy="0"/>
            </a:xfrm>
            <a:prstGeom prst="straightConnector1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7" name="AutoShape 7"/>
            <p:cNvCxnSpPr>
              <a:cxnSpLocks noChangeShapeType="1"/>
            </p:cNvCxnSpPr>
            <p:nvPr/>
          </p:nvCxnSpPr>
          <p:spPr bwMode="auto">
            <a:xfrm rot="5400000" flipH="1" flipV="1">
              <a:off x="8097" y="5166"/>
              <a:ext cx="0" cy="1786"/>
            </a:xfrm>
            <a:prstGeom prst="straightConnector1">
              <a:avLst/>
            </a:pr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8" name="AutoShape 8"/>
            <p:cNvCxnSpPr>
              <a:cxnSpLocks noChangeAspect="1" noChangeShapeType="1"/>
            </p:cNvCxnSpPr>
            <p:nvPr/>
          </p:nvCxnSpPr>
          <p:spPr bwMode="auto">
            <a:xfrm rot="-5400000">
              <a:off x="7728" y="4805"/>
              <a:ext cx="731" cy="1773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259" name="Group 9"/>
            <p:cNvGrpSpPr>
              <a:grpSpLocks/>
            </p:cNvGrpSpPr>
            <p:nvPr/>
          </p:nvGrpSpPr>
          <p:grpSpPr bwMode="auto">
            <a:xfrm>
              <a:off x="5280" y="5173"/>
              <a:ext cx="1785" cy="741"/>
              <a:chOff x="5280" y="5053"/>
              <a:chExt cx="1785" cy="741"/>
            </a:xfrm>
          </p:grpSpPr>
          <p:sp>
            <p:nvSpPr>
              <p:cNvPr id="9272" name="Freeform 10"/>
              <p:cNvSpPr>
                <a:spLocks/>
              </p:cNvSpPr>
              <p:nvPr/>
            </p:nvSpPr>
            <p:spPr bwMode="auto">
              <a:xfrm rot="-5400000">
                <a:off x="5803" y="4530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66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9273" name="AutoShape 11"/>
              <p:cNvCxnSpPr>
                <a:cxnSpLocks noChangeAspect="1" noChangeShapeType="1"/>
              </p:cNvCxnSpPr>
              <p:nvPr/>
            </p:nvCxnSpPr>
            <p:spPr bwMode="auto">
              <a:xfrm rot="-5400000">
                <a:off x="5803" y="4542"/>
                <a:ext cx="731" cy="1773"/>
              </a:xfrm>
              <a:prstGeom prst="straightConnector1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260" name="Group 12"/>
            <p:cNvGrpSpPr>
              <a:grpSpLocks/>
            </p:cNvGrpSpPr>
            <p:nvPr/>
          </p:nvGrpSpPr>
          <p:grpSpPr bwMode="auto">
            <a:xfrm>
              <a:off x="1887" y="4448"/>
              <a:ext cx="740" cy="1785"/>
              <a:chOff x="1887" y="4328"/>
              <a:chExt cx="740" cy="1785"/>
            </a:xfrm>
          </p:grpSpPr>
          <p:sp>
            <p:nvSpPr>
              <p:cNvPr id="9270" name="Freeform 13"/>
              <p:cNvSpPr>
                <a:spLocks/>
              </p:cNvSpPr>
              <p:nvPr/>
            </p:nvSpPr>
            <p:spPr bwMode="auto">
              <a:xfrm>
                <a:off x="1887" y="4328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B8B7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9271" name="AutoShape 14"/>
              <p:cNvCxnSpPr>
                <a:cxnSpLocks noChangeAspect="1" noChangeShapeType="1"/>
              </p:cNvCxnSpPr>
              <p:nvPr/>
            </p:nvCxnSpPr>
            <p:spPr bwMode="auto">
              <a:xfrm>
                <a:off x="1887" y="4328"/>
                <a:ext cx="731" cy="1773"/>
              </a:xfrm>
              <a:prstGeom prst="straightConnector1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261" name="Group 15"/>
            <p:cNvGrpSpPr>
              <a:grpSpLocks/>
            </p:cNvGrpSpPr>
            <p:nvPr/>
          </p:nvGrpSpPr>
          <p:grpSpPr bwMode="auto">
            <a:xfrm>
              <a:off x="3583" y="4448"/>
              <a:ext cx="740" cy="1785"/>
              <a:chOff x="3672" y="4328"/>
              <a:chExt cx="740" cy="1785"/>
            </a:xfrm>
          </p:grpSpPr>
          <p:sp>
            <p:nvSpPr>
              <p:cNvPr id="9268" name="Freeform 16"/>
              <p:cNvSpPr>
                <a:spLocks/>
              </p:cNvSpPr>
              <p:nvPr/>
            </p:nvSpPr>
            <p:spPr bwMode="auto">
              <a:xfrm flipH="1" flipV="1">
                <a:off x="3672" y="4328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DE8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9269" name="AutoShape 17"/>
              <p:cNvCxnSpPr>
                <a:cxnSpLocks noChangeAspect="1" noChangeShapeType="1"/>
              </p:cNvCxnSpPr>
              <p:nvPr/>
            </p:nvCxnSpPr>
            <p:spPr bwMode="auto">
              <a:xfrm>
                <a:off x="3672" y="4328"/>
                <a:ext cx="731" cy="1773"/>
              </a:xfrm>
              <a:prstGeom prst="straightConnector1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9262" name="AutoShape 18"/>
            <p:cNvCxnSpPr>
              <a:cxnSpLocks noChangeShapeType="1"/>
            </p:cNvCxnSpPr>
            <p:nvPr/>
          </p:nvCxnSpPr>
          <p:spPr bwMode="auto">
            <a:xfrm>
              <a:off x="1881" y="4448"/>
              <a:ext cx="737" cy="0"/>
            </a:xfrm>
            <a:prstGeom prst="straightConnector1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3" name="AutoShape 19"/>
            <p:cNvCxnSpPr>
              <a:cxnSpLocks noChangeShapeType="1"/>
            </p:cNvCxnSpPr>
            <p:nvPr/>
          </p:nvCxnSpPr>
          <p:spPr bwMode="auto">
            <a:xfrm>
              <a:off x="3577" y="6229"/>
              <a:ext cx="737" cy="0"/>
            </a:xfrm>
            <a:prstGeom prst="straightConnector1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4" name="AutoShape 20"/>
            <p:cNvCxnSpPr>
              <a:cxnSpLocks noChangeShapeType="1"/>
            </p:cNvCxnSpPr>
            <p:nvPr/>
          </p:nvCxnSpPr>
          <p:spPr bwMode="auto">
            <a:xfrm rot="5400000">
              <a:off x="4913" y="5529"/>
              <a:ext cx="737" cy="0"/>
            </a:xfrm>
            <a:prstGeom prst="straightConnector1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5" name="AutoShape 21"/>
            <p:cNvCxnSpPr>
              <a:cxnSpLocks noChangeShapeType="1"/>
            </p:cNvCxnSpPr>
            <p:nvPr/>
          </p:nvCxnSpPr>
          <p:spPr bwMode="auto">
            <a:xfrm flipH="1" flipV="1">
              <a:off x="2627" y="4435"/>
              <a:ext cx="0" cy="1786"/>
            </a:xfrm>
            <a:prstGeom prst="straightConnector1">
              <a:avLst/>
            </a:pr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6" name="AutoShape 22"/>
            <p:cNvCxnSpPr>
              <a:cxnSpLocks noChangeShapeType="1"/>
            </p:cNvCxnSpPr>
            <p:nvPr/>
          </p:nvCxnSpPr>
          <p:spPr bwMode="auto">
            <a:xfrm flipH="1" flipV="1">
              <a:off x="3577" y="4448"/>
              <a:ext cx="0" cy="1786"/>
            </a:xfrm>
            <a:prstGeom prst="straightConnector1">
              <a:avLst/>
            </a:pr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7" name="AutoShape 23"/>
            <p:cNvCxnSpPr>
              <a:cxnSpLocks noChangeShapeType="1"/>
            </p:cNvCxnSpPr>
            <p:nvPr/>
          </p:nvCxnSpPr>
          <p:spPr bwMode="auto">
            <a:xfrm rot="5400000" flipH="1" flipV="1">
              <a:off x="6162" y="4276"/>
              <a:ext cx="0" cy="1786"/>
            </a:xfrm>
            <a:prstGeom prst="straightConnector1">
              <a:avLst/>
            </a:pr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934200" y="1524000"/>
            <a:ext cx="1905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2400" b="1">
                <a:cs typeface="David" pitchFamily="34" charset="-79"/>
              </a:rPr>
              <a:t>4 משולשים ישרי זווית חופפים</a:t>
            </a:r>
          </a:p>
        </p:txBody>
      </p:sp>
      <p:sp>
        <p:nvSpPr>
          <p:cNvPr id="25610" name="Freeform 38"/>
          <p:cNvSpPr>
            <a:spLocks/>
          </p:cNvSpPr>
          <p:nvPr/>
        </p:nvSpPr>
        <p:spPr bwMode="auto">
          <a:xfrm flipH="1" flipV="1">
            <a:off x="6219825" y="4181475"/>
            <a:ext cx="468313" cy="1133475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B6DD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11" name="Freeform 39"/>
          <p:cNvSpPr>
            <a:spLocks/>
          </p:cNvSpPr>
          <p:nvPr/>
        </p:nvSpPr>
        <p:spPr bwMode="auto">
          <a:xfrm rot="5400000">
            <a:off x="7024688" y="4524375"/>
            <a:ext cx="469900" cy="1133475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D6E3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12" name="Freeform 40"/>
          <p:cNvSpPr>
            <a:spLocks/>
          </p:cNvSpPr>
          <p:nvPr/>
        </p:nvSpPr>
        <p:spPr bwMode="auto">
          <a:xfrm>
            <a:off x="7356475" y="3724275"/>
            <a:ext cx="469900" cy="1131888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E5B8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13" name="Text Box 42"/>
          <p:cNvSpPr txBox="1">
            <a:spLocks noChangeArrowheads="1"/>
          </p:cNvSpPr>
          <p:nvPr/>
        </p:nvSpPr>
        <p:spPr bwMode="auto">
          <a:xfrm>
            <a:off x="6307138" y="5322888"/>
            <a:ext cx="2857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00B050"/>
                </a:solidFill>
              </a:rPr>
              <a:t>3</a:t>
            </a:r>
            <a:endParaRPr lang="he-IL" sz="2000" b="1"/>
          </a:p>
        </p:txBody>
      </p:sp>
      <p:sp>
        <p:nvSpPr>
          <p:cNvPr id="25614" name="Text Box 43"/>
          <p:cNvSpPr txBox="1">
            <a:spLocks noChangeArrowheads="1"/>
          </p:cNvSpPr>
          <p:nvPr/>
        </p:nvSpPr>
        <p:spPr bwMode="auto">
          <a:xfrm>
            <a:off x="5978525" y="3732213"/>
            <a:ext cx="2857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00B050"/>
                </a:solidFill>
              </a:rPr>
              <a:t>3</a:t>
            </a:r>
            <a:endParaRPr lang="he-IL" sz="2000" b="1"/>
          </a:p>
        </p:txBody>
      </p:sp>
      <p:sp>
        <p:nvSpPr>
          <p:cNvPr id="25615" name="Text Box 44"/>
          <p:cNvSpPr txBox="1">
            <a:spLocks noChangeArrowheads="1"/>
          </p:cNvSpPr>
          <p:nvPr/>
        </p:nvSpPr>
        <p:spPr bwMode="auto">
          <a:xfrm>
            <a:off x="7112000" y="5322888"/>
            <a:ext cx="2857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7030A0"/>
                </a:solidFill>
              </a:rPr>
              <a:t>7</a:t>
            </a:r>
            <a:endParaRPr lang="he-IL" sz="2000" b="1"/>
          </a:p>
        </p:txBody>
      </p:sp>
      <p:sp>
        <p:nvSpPr>
          <p:cNvPr id="25616" name="Text Box 45"/>
          <p:cNvSpPr txBox="1">
            <a:spLocks noChangeArrowheads="1"/>
          </p:cNvSpPr>
          <p:nvPr/>
        </p:nvSpPr>
        <p:spPr bwMode="auto">
          <a:xfrm>
            <a:off x="5959475" y="4529138"/>
            <a:ext cx="285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7030A0"/>
                </a:solidFill>
              </a:rPr>
              <a:t>7</a:t>
            </a:r>
            <a:endParaRPr lang="he-IL" sz="2000" b="1"/>
          </a:p>
        </p:txBody>
      </p:sp>
      <p:sp>
        <p:nvSpPr>
          <p:cNvPr id="15" name="Freeform 46"/>
          <p:cNvSpPr>
            <a:spLocks/>
          </p:cNvSpPr>
          <p:nvPr/>
        </p:nvSpPr>
        <p:spPr bwMode="auto">
          <a:xfrm rot="-5400000">
            <a:off x="6549232" y="3390106"/>
            <a:ext cx="468312" cy="1133475"/>
          </a:xfrm>
          <a:custGeom>
            <a:avLst/>
            <a:gdLst>
              <a:gd name="T0" fmla="*/ 0 w 740"/>
              <a:gd name="T1" fmla="*/ 0 h 1785"/>
              <a:gd name="T2" fmla="*/ 2147483647 w 740"/>
              <a:gd name="T3" fmla="*/ 0 h 1785"/>
              <a:gd name="T4" fmla="*/ 2147483647 w 740"/>
              <a:gd name="T5" fmla="*/ 2147483647 h 1785"/>
              <a:gd name="T6" fmla="*/ 0 w 740"/>
              <a:gd name="T7" fmla="*/ 0 h 1785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785"/>
              <a:gd name="T14" fmla="*/ 740 w 740"/>
              <a:gd name="T15" fmla="*/ 1785 h 17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785">
                <a:moveTo>
                  <a:pt x="0" y="0"/>
                </a:moveTo>
                <a:lnTo>
                  <a:pt x="740" y="0"/>
                </a:lnTo>
                <a:lnTo>
                  <a:pt x="740" y="1785"/>
                </a:lnTo>
                <a:lnTo>
                  <a:pt x="0" y="0"/>
                </a:lnTo>
                <a:close/>
              </a:path>
            </a:pathLst>
          </a:cu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8" name="Group 49"/>
          <p:cNvGrpSpPr>
            <a:grpSpLocks/>
          </p:cNvGrpSpPr>
          <p:nvPr/>
        </p:nvGrpSpPr>
        <p:grpSpPr bwMode="auto">
          <a:xfrm>
            <a:off x="6223000" y="3724275"/>
            <a:ext cx="1593850" cy="1593850"/>
            <a:chOff x="6568" y="10807"/>
            <a:chExt cx="2522" cy="2511"/>
          </a:xfrm>
        </p:grpSpPr>
        <p:cxnSp>
          <p:nvCxnSpPr>
            <p:cNvPr id="9249" name="AutoShape 50"/>
            <p:cNvCxnSpPr>
              <a:cxnSpLocks noChangeAspect="1" noChangeShapeType="1"/>
            </p:cNvCxnSpPr>
            <p:nvPr/>
          </p:nvCxnSpPr>
          <p:spPr bwMode="auto">
            <a:xfrm rot="10800000">
              <a:off x="8354" y="10809"/>
              <a:ext cx="736" cy="1774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0" name="AutoShape 51"/>
            <p:cNvCxnSpPr>
              <a:cxnSpLocks noChangeAspect="1" noChangeShapeType="1"/>
            </p:cNvCxnSpPr>
            <p:nvPr/>
          </p:nvCxnSpPr>
          <p:spPr bwMode="auto">
            <a:xfrm rot="-5400000">
              <a:off x="7824" y="12057"/>
              <a:ext cx="736" cy="1786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1" name="AutoShape 52"/>
            <p:cNvCxnSpPr>
              <a:cxnSpLocks noChangeShapeType="1"/>
            </p:cNvCxnSpPr>
            <p:nvPr/>
          </p:nvCxnSpPr>
          <p:spPr bwMode="auto">
            <a:xfrm rot="5400000">
              <a:off x="7097" y="10282"/>
              <a:ext cx="736" cy="1786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2" name="AutoShape 53"/>
            <p:cNvCxnSpPr>
              <a:cxnSpLocks noChangeShapeType="1"/>
            </p:cNvCxnSpPr>
            <p:nvPr/>
          </p:nvCxnSpPr>
          <p:spPr bwMode="auto">
            <a:xfrm>
              <a:off x="6568" y="11539"/>
              <a:ext cx="736" cy="1774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6694488" y="3365500"/>
            <a:ext cx="61436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/>
              <a:t>10</a:t>
            </a:r>
            <a:endParaRPr lang="he-IL" sz="2000" b="1"/>
          </a:p>
        </p:txBody>
      </p:sp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7607300" y="4295775"/>
            <a:ext cx="6223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/>
              <a:t>10</a:t>
            </a:r>
            <a:endParaRPr lang="he-IL" sz="2000" b="1"/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2438400" y="57150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b="1">
                <a:solidFill>
                  <a:srgbClr val="FF0000"/>
                </a:solidFill>
                <a:cs typeface="David" pitchFamily="34" charset="-79"/>
              </a:rPr>
              <a:t>כיצד פעילות זו מצדיקה באופן מתמטי </a:t>
            </a:r>
          </a:p>
          <a:p>
            <a:pPr algn="ctr" eaLnBrk="1" hangingPunct="1"/>
            <a:r>
              <a:rPr lang="he-IL" sz="2400" b="1">
                <a:solidFill>
                  <a:srgbClr val="FF0000"/>
                </a:solidFill>
                <a:cs typeface="David" pitchFamily="34" charset="-79"/>
              </a:rPr>
              <a:t>את משפט פיתגורס?</a:t>
            </a: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6227763" y="3713163"/>
            <a:ext cx="1609725" cy="16097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06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351 0.0007 L -2.77778E-7 -3.33333E-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979 0.0588 L -3.33333E-6 -2.22222E-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90" y="-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-0.16666 L 0 -4.44444E-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8" y="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427 -0.02983 L 0 -2.45143E-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05" y="1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55" grpId="0" animBg="1"/>
      <p:bldP spid="25651" grpId="0" animBg="1"/>
      <p:bldP spid="25652" grpId="0" animBg="1"/>
      <p:bldP spid="25653" grpId="0"/>
      <p:bldP spid="25654" grpId="0" animBg="1"/>
      <p:bldP spid="25657" grpId="0" animBg="1"/>
      <p:bldP spid="25660" grpId="0" animBg="1"/>
      <p:bldP spid="25661" grpId="0"/>
      <p:bldP spid="25662" grpId="0"/>
      <p:bldP spid="25663" grpId="0"/>
      <p:bldP spid="26" grpId="0"/>
      <p:bldP spid="25610" grpId="0" animBg="1"/>
      <p:bldP spid="25610" grpId="1" animBg="1"/>
      <p:bldP spid="25611" grpId="0" animBg="1"/>
      <p:bldP spid="25611" grpId="1" animBg="1"/>
      <p:bldP spid="25612" grpId="0" animBg="1"/>
      <p:bldP spid="25612" grpId="1" animBg="1"/>
      <p:bldP spid="25613" grpId="0"/>
      <p:bldP spid="25614" grpId="0"/>
      <p:bldP spid="25615" grpId="0"/>
      <p:bldP spid="25616" grpId="0"/>
      <p:bldP spid="15" grpId="0" animBg="1"/>
      <p:bldP spid="15" grpId="1" animBg="1"/>
      <p:bldP spid="42" grpId="0"/>
      <p:bldP spid="43" grpId="0"/>
      <p:bldP spid="97" grpId="0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3600" b="1" dirty="0" smtClean="0">
                <a:solidFill>
                  <a:srgbClr val="FF0000"/>
                </a:solidFill>
                <a:cs typeface="David" pitchFamily="34" charset="-79"/>
              </a:rPr>
              <a:t>משפט פיתגורס - הצדקה מתמטית, עמ' 45   </a:t>
            </a:r>
            <a:r>
              <a:rPr lang="he-IL" sz="3600" dirty="0" smtClean="0"/>
              <a:t/>
            </a:r>
            <a:br>
              <a:rPr lang="he-IL" sz="3600" dirty="0" smtClean="0"/>
            </a:br>
            <a:endParaRPr lang="he-IL" sz="3600" dirty="0" smtClean="0"/>
          </a:p>
        </p:txBody>
      </p:sp>
      <p:grpSp>
        <p:nvGrpSpPr>
          <p:cNvPr id="9241" name="Group 9240"/>
          <p:cNvGrpSpPr/>
          <p:nvPr/>
        </p:nvGrpSpPr>
        <p:grpSpPr>
          <a:xfrm>
            <a:off x="4537561" y="3077228"/>
            <a:ext cx="1618615" cy="1647254"/>
            <a:chOff x="6733262" y="3501008"/>
            <a:chExt cx="1618615" cy="1647254"/>
          </a:xfrm>
        </p:grpSpPr>
        <p:sp>
          <p:nvSpPr>
            <p:cNvPr id="262" name="Freeform 261"/>
            <p:cNvSpPr>
              <a:spLocks noChangeAspect="1"/>
            </p:cNvSpPr>
            <p:nvPr/>
          </p:nvSpPr>
          <p:spPr bwMode="auto">
            <a:xfrm rot="16200000">
              <a:off x="7231737" y="3464242"/>
              <a:ext cx="407035" cy="982980"/>
            </a:xfrm>
            <a:custGeom>
              <a:avLst/>
              <a:gdLst>
                <a:gd name="T0" fmla="*/ 0 w 740"/>
                <a:gd name="T1" fmla="*/ 0 h 1785"/>
                <a:gd name="T2" fmla="*/ 447552 w 740"/>
                <a:gd name="T3" fmla="*/ 0 h 1785"/>
                <a:gd name="T4" fmla="*/ 447552 w 740"/>
                <a:gd name="T5" fmla="*/ 1080194 h 1785"/>
                <a:gd name="T6" fmla="*/ 0 w 740"/>
                <a:gd name="T7" fmla="*/ 0 h 17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0" h="1785">
                  <a:moveTo>
                    <a:pt x="0" y="0"/>
                  </a:moveTo>
                  <a:lnTo>
                    <a:pt x="740" y="0"/>
                  </a:lnTo>
                  <a:lnTo>
                    <a:pt x="740" y="1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cxnSp>
          <p:nvCxnSpPr>
            <p:cNvPr id="263" name="AutoShape 17"/>
            <p:cNvCxnSpPr>
              <a:cxnSpLocks noChangeAspect="1" noChangeShapeType="1"/>
            </p:cNvCxnSpPr>
            <p:nvPr/>
          </p:nvCxnSpPr>
          <p:spPr bwMode="auto">
            <a:xfrm rot="5400000">
              <a:off x="7233642" y="3469322"/>
              <a:ext cx="401955" cy="975995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1" name="Freeform 270"/>
            <p:cNvSpPr>
              <a:spLocks noChangeAspect="1"/>
            </p:cNvSpPr>
            <p:nvPr/>
          </p:nvSpPr>
          <p:spPr bwMode="auto">
            <a:xfrm flipH="1" flipV="1">
              <a:off x="6958687" y="4166552"/>
              <a:ext cx="405765" cy="981710"/>
            </a:xfrm>
            <a:custGeom>
              <a:avLst/>
              <a:gdLst>
                <a:gd name="T0" fmla="*/ 0 w 740"/>
                <a:gd name="T1" fmla="*/ 0 h 1785"/>
                <a:gd name="T2" fmla="*/ 445770 w 740"/>
                <a:gd name="T3" fmla="*/ 0 h 1785"/>
                <a:gd name="T4" fmla="*/ 445770 w 740"/>
                <a:gd name="T5" fmla="*/ 1079500 h 1785"/>
                <a:gd name="T6" fmla="*/ 0 w 740"/>
                <a:gd name="T7" fmla="*/ 0 h 17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0" h="1785">
                  <a:moveTo>
                    <a:pt x="0" y="0"/>
                  </a:moveTo>
                  <a:lnTo>
                    <a:pt x="740" y="0"/>
                  </a:lnTo>
                  <a:lnTo>
                    <a:pt x="740" y="1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DDE8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272" name="Freeform 271"/>
            <p:cNvSpPr>
              <a:spLocks noChangeAspect="1"/>
            </p:cNvSpPr>
            <p:nvPr/>
          </p:nvSpPr>
          <p:spPr bwMode="auto">
            <a:xfrm rot="5400000">
              <a:off x="7654012" y="4437062"/>
              <a:ext cx="407035" cy="982345"/>
            </a:xfrm>
            <a:custGeom>
              <a:avLst/>
              <a:gdLst>
                <a:gd name="T0" fmla="*/ 0 w 740"/>
                <a:gd name="T1" fmla="*/ 0 h 1785"/>
                <a:gd name="T2" fmla="*/ 447040 w 740"/>
                <a:gd name="T3" fmla="*/ 0 h 1785"/>
                <a:gd name="T4" fmla="*/ 447040 w 740"/>
                <a:gd name="T5" fmla="*/ 1079500 h 1785"/>
                <a:gd name="T6" fmla="*/ 0 w 740"/>
                <a:gd name="T7" fmla="*/ 0 h 17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0" h="1785">
                  <a:moveTo>
                    <a:pt x="0" y="0"/>
                  </a:moveTo>
                  <a:lnTo>
                    <a:pt x="740" y="0"/>
                  </a:lnTo>
                  <a:lnTo>
                    <a:pt x="740" y="1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>
                <a:alpha val="43921"/>
              </a:srgbClr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273" name="Freeform 272"/>
            <p:cNvSpPr>
              <a:spLocks noChangeAspect="1"/>
            </p:cNvSpPr>
            <p:nvPr/>
          </p:nvSpPr>
          <p:spPr bwMode="auto">
            <a:xfrm>
              <a:off x="7928967" y="3755707"/>
              <a:ext cx="407035" cy="981710"/>
            </a:xfrm>
            <a:custGeom>
              <a:avLst/>
              <a:gdLst>
                <a:gd name="T0" fmla="*/ 0 w 740"/>
                <a:gd name="T1" fmla="*/ 0 h 1785"/>
                <a:gd name="T2" fmla="*/ 447675 w 740"/>
                <a:gd name="T3" fmla="*/ 0 h 1785"/>
                <a:gd name="T4" fmla="*/ 447675 w 740"/>
                <a:gd name="T5" fmla="*/ 1079500 h 1785"/>
                <a:gd name="T6" fmla="*/ 0 w 740"/>
                <a:gd name="T7" fmla="*/ 0 h 17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0" h="1785">
                  <a:moveTo>
                    <a:pt x="0" y="0"/>
                  </a:moveTo>
                  <a:lnTo>
                    <a:pt x="740" y="0"/>
                  </a:lnTo>
                  <a:lnTo>
                    <a:pt x="740" y="1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B8B7">
                <a:alpha val="3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274" name="Text Box 32"/>
            <p:cNvSpPr txBox="1">
              <a:spLocks noChangeAspect="1" noChangeArrowheads="1"/>
            </p:cNvSpPr>
            <p:nvPr/>
          </p:nvSpPr>
          <p:spPr bwMode="auto">
            <a:xfrm>
              <a:off x="8012152" y="3501008"/>
              <a:ext cx="247015" cy="394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000" dirty="0">
                  <a:solidFill>
                    <a:srgbClr val="00B050"/>
                  </a:solidFill>
                  <a:effectLst/>
                  <a:latin typeface="Calibri"/>
                  <a:ea typeface="Calibri"/>
                  <a:cs typeface="Arial"/>
                </a:rPr>
                <a:t>3</a:t>
              </a:r>
              <a:endParaRPr lang="en-US" sz="1100" dirty="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77" name="Text Box 35"/>
            <p:cNvSpPr txBox="1">
              <a:spLocks noChangeAspect="1" noChangeArrowheads="1"/>
            </p:cNvSpPr>
            <p:nvPr/>
          </p:nvSpPr>
          <p:spPr bwMode="auto">
            <a:xfrm>
              <a:off x="6733262" y="4449762"/>
              <a:ext cx="247650" cy="388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000">
                  <a:solidFill>
                    <a:srgbClr val="7030A0"/>
                  </a:solidFill>
                  <a:effectLst/>
                  <a:latin typeface="Calibri"/>
                  <a:ea typeface="Calibri"/>
                  <a:cs typeface="Arial"/>
                </a:rPr>
                <a:t>7</a:t>
              </a:r>
              <a:endParaRPr lang="en-US" sz="110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78" name="Freeform 277"/>
            <p:cNvSpPr>
              <a:spLocks noChangeAspect="1"/>
            </p:cNvSpPr>
            <p:nvPr/>
          </p:nvSpPr>
          <p:spPr bwMode="auto">
            <a:xfrm rot="16200000">
              <a:off x="7244437" y="3463607"/>
              <a:ext cx="405130" cy="982980"/>
            </a:xfrm>
            <a:custGeom>
              <a:avLst/>
              <a:gdLst>
                <a:gd name="T0" fmla="*/ 0 w 740"/>
                <a:gd name="T1" fmla="*/ 0 h 1785"/>
                <a:gd name="T2" fmla="*/ 445738 w 740"/>
                <a:gd name="T3" fmla="*/ 0 h 1785"/>
                <a:gd name="T4" fmla="*/ 445738 w 740"/>
                <a:gd name="T5" fmla="*/ 1080000 h 1785"/>
                <a:gd name="T6" fmla="*/ 0 w 740"/>
                <a:gd name="T7" fmla="*/ 0 h 17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0" h="1785">
                  <a:moveTo>
                    <a:pt x="0" y="0"/>
                  </a:moveTo>
                  <a:lnTo>
                    <a:pt x="740" y="0"/>
                  </a:lnTo>
                  <a:lnTo>
                    <a:pt x="740" y="1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>
                <a:alpha val="2196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cxnSp>
          <p:nvCxnSpPr>
            <p:cNvPr id="279" name="AutoShape 37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7450177" y="3258502"/>
              <a:ext cx="0" cy="982980"/>
            </a:xfrm>
            <a:prstGeom prst="straightConnector1">
              <a:avLst/>
            </a:prstGeom>
            <a:noFill/>
            <a:ln w="127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0" name="AutoShape 38"/>
            <p:cNvCxnSpPr>
              <a:cxnSpLocks noChangeAspect="1" noChangeShapeType="1"/>
            </p:cNvCxnSpPr>
            <p:nvPr/>
          </p:nvCxnSpPr>
          <p:spPr bwMode="auto">
            <a:xfrm rot="5400000">
              <a:off x="6759297" y="3953192"/>
              <a:ext cx="405130" cy="0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81" name="Group 280"/>
            <p:cNvGrpSpPr>
              <a:grpSpLocks noChangeAspect="1"/>
            </p:cNvGrpSpPr>
            <p:nvPr/>
          </p:nvGrpSpPr>
          <p:grpSpPr bwMode="auto">
            <a:xfrm>
              <a:off x="6959322" y="3755707"/>
              <a:ext cx="1381125" cy="1381760"/>
              <a:chOff x="6568" y="10807"/>
              <a:chExt cx="2522" cy="2511"/>
            </a:xfrm>
          </p:grpSpPr>
          <p:cxnSp>
            <p:nvCxnSpPr>
              <p:cNvPr id="289" name="AutoShape 40"/>
              <p:cNvCxnSpPr>
                <a:cxnSpLocks noChangeAspect="1" noChangeShapeType="1"/>
              </p:cNvCxnSpPr>
              <p:nvPr/>
            </p:nvCxnSpPr>
            <p:spPr bwMode="auto">
              <a:xfrm rot="10800000">
                <a:off x="8354" y="10809"/>
                <a:ext cx="736" cy="1774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0" name="AutoShape 41"/>
              <p:cNvCxnSpPr>
                <a:cxnSpLocks noChangeAspect="1" noChangeShapeType="1"/>
              </p:cNvCxnSpPr>
              <p:nvPr/>
            </p:nvCxnSpPr>
            <p:spPr bwMode="auto">
              <a:xfrm rot="-5400000">
                <a:off x="7824" y="12057"/>
                <a:ext cx="736" cy="1786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1" name="AutoShape 42"/>
              <p:cNvCxnSpPr>
                <a:cxnSpLocks noChangeAspect="1" noChangeShapeType="1"/>
              </p:cNvCxnSpPr>
              <p:nvPr/>
            </p:nvCxnSpPr>
            <p:spPr bwMode="auto">
              <a:xfrm rot="5400000">
                <a:off x="7097" y="10282"/>
                <a:ext cx="736" cy="1786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2" name="AutoShape 43"/>
              <p:cNvCxnSpPr>
                <a:cxnSpLocks noChangeAspect="1" noChangeShapeType="1"/>
              </p:cNvCxnSpPr>
              <p:nvPr/>
            </p:nvCxnSpPr>
            <p:spPr bwMode="auto">
              <a:xfrm>
                <a:off x="6568" y="11539"/>
                <a:ext cx="736" cy="1774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82" name="AutoShape 44"/>
            <p:cNvCxnSpPr>
              <a:cxnSpLocks noChangeAspect="1" noChangeShapeType="1"/>
            </p:cNvCxnSpPr>
            <p:nvPr/>
          </p:nvCxnSpPr>
          <p:spPr bwMode="auto">
            <a:xfrm rot="10800000" flipH="1" flipV="1">
              <a:off x="8342352" y="3753802"/>
              <a:ext cx="0" cy="982345"/>
            </a:xfrm>
            <a:prstGeom prst="straightConnector1">
              <a:avLst/>
            </a:prstGeom>
            <a:noFill/>
            <a:ln w="127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3" name="AutoShape 45"/>
            <p:cNvCxnSpPr>
              <a:cxnSpLocks noChangeAspect="1" noChangeShapeType="1"/>
            </p:cNvCxnSpPr>
            <p:nvPr/>
          </p:nvCxnSpPr>
          <p:spPr bwMode="auto">
            <a:xfrm rot="10800000">
              <a:off x="7942302" y="3749992"/>
              <a:ext cx="405765" cy="635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4" name="AutoShape 46"/>
            <p:cNvCxnSpPr>
              <a:cxnSpLocks noChangeAspect="1" noChangeShapeType="1"/>
            </p:cNvCxnSpPr>
            <p:nvPr/>
          </p:nvCxnSpPr>
          <p:spPr bwMode="auto">
            <a:xfrm rot="16200000">
              <a:off x="8149312" y="4935537"/>
              <a:ext cx="405130" cy="0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5" name="AutoShape 47"/>
            <p:cNvCxnSpPr>
              <a:cxnSpLocks noChangeAspect="1" noChangeShapeType="1"/>
            </p:cNvCxnSpPr>
            <p:nvPr/>
          </p:nvCxnSpPr>
          <p:spPr bwMode="auto">
            <a:xfrm flipH="1" flipV="1">
              <a:off x="6961227" y="4152582"/>
              <a:ext cx="0" cy="982345"/>
            </a:xfrm>
            <a:prstGeom prst="straightConnector1">
              <a:avLst/>
            </a:prstGeom>
            <a:noFill/>
            <a:ln w="127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86" name="Group 285"/>
            <p:cNvGrpSpPr>
              <a:grpSpLocks noChangeAspect="1"/>
            </p:cNvGrpSpPr>
            <p:nvPr/>
          </p:nvGrpSpPr>
          <p:grpSpPr bwMode="auto">
            <a:xfrm>
              <a:off x="6957417" y="5133022"/>
              <a:ext cx="1391920" cy="635"/>
              <a:chOff x="6559" y="13316"/>
              <a:chExt cx="2527" cy="1"/>
            </a:xfrm>
          </p:grpSpPr>
          <p:cxnSp>
            <p:nvCxnSpPr>
              <p:cNvPr id="287" name="AutoShape 49"/>
              <p:cNvCxnSpPr>
                <a:cxnSpLocks noChangeAspect="1" noChangeShapeType="1"/>
              </p:cNvCxnSpPr>
              <p:nvPr/>
            </p:nvCxnSpPr>
            <p:spPr bwMode="auto">
              <a:xfrm rot="-5400000" flipH="1" flipV="1">
                <a:off x="8192" y="12424"/>
                <a:ext cx="1" cy="1786"/>
              </a:xfrm>
              <a:prstGeom prst="straightConnector1">
                <a:avLst/>
              </a:prstGeom>
              <a:noFill/>
              <a:ln w="1270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8" name="AutoShape 50"/>
              <p:cNvCxnSpPr>
                <a:cxnSpLocks noChangeAspect="1" noChangeShapeType="1"/>
              </p:cNvCxnSpPr>
              <p:nvPr/>
            </p:nvCxnSpPr>
            <p:spPr bwMode="auto">
              <a:xfrm>
                <a:off x="6559" y="13316"/>
                <a:ext cx="737" cy="0"/>
              </a:xfrm>
              <a:prstGeom prst="straightConnector1">
                <a:avLst/>
              </a:prstGeom>
              <a:noFill/>
              <a:ln w="127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2" name="Group 1"/>
          <p:cNvGrpSpPr/>
          <p:nvPr/>
        </p:nvGrpSpPr>
        <p:grpSpPr>
          <a:xfrm>
            <a:off x="1907704" y="2060848"/>
            <a:ext cx="1656184" cy="1640840"/>
            <a:chOff x="3923928" y="2520632"/>
            <a:chExt cx="1656184" cy="1640840"/>
          </a:xfrm>
        </p:grpSpPr>
        <p:sp>
          <p:nvSpPr>
            <p:cNvPr id="229" name="Rectangle 228"/>
            <p:cNvSpPr>
              <a:spLocks noChangeAspect="1" noChangeArrowheads="1"/>
            </p:cNvSpPr>
            <p:nvPr/>
          </p:nvSpPr>
          <p:spPr bwMode="auto">
            <a:xfrm rot="10800000">
              <a:off x="4572000" y="2787649"/>
              <a:ext cx="967105" cy="965835"/>
            </a:xfrm>
            <a:prstGeom prst="rect">
              <a:avLst/>
            </a:prstGeom>
            <a:noFill/>
            <a:ln w="19050">
              <a:solidFill>
                <a:srgbClr val="5F497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grpSp>
          <p:nvGrpSpPr>
            <p:cNvPr id="9240" name="Group 9239"/>
            <p:cNvGrpSpPr/>
            <p:nvPr/>
          </p:nvGrpSpPr>
          <p:grpSpPr>
            <a:xfrm>
              <a:off x="3923928" y="2520632"/>
              <a:ext cx="1656184" cy="1640840"/>
              <a:chOff x="3923928" y="2520632"/>
              <a:chExt cx="1656184" cy="1640840"/>
            </a:xfrm>
          </p:grpSpPr>
          <p:sp>
            <p:nvSpPr>
              <p:cNvPr id="264" name="Freeform 263"/>
              <p:cNvSpPr>
                <a:spLocks noChangeAspect="1"/>
              </p:cNvSpPr>
              <p:nvPr/>
            </p:nvSpPr>
            <p:spPr bwMode="auto">
              <a:xfrm rot="10800000" flipH="1" flipV="1">
                <a:off x="4172213" y="2780928"/>
                <a:ext cx="407035" cy="982345"/>
              </a:xfrm>
              <a:custGeom>
                <a:avLst/>
                <a:gdLst>
                  <a:gd name="T0" fmla="*/ 0 w 740"/>
                  <a:gd name="T1" fmla="*/ 0 h 1785"/>
                  <a:gd name="T2" fmla="*/ 447811 w 740"/>
                  <a:gd name="T3" fmla="*/ 0 h 1785"/>
                  <a:gd name="T4" fmla="*/ 447811 w 740"/>
                  <a:gd name="T5" fmla="*/ 1079569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B8B7">
                  <a:alpha val="3098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he-IL"/>
              </a:p>
            </p:txBody>
          </p:sp>
          <p:cxnSp>
            <p:nvCxnSpPr>
              <p:cNvPr id="266" name="AutoShape 20"/>
              <p:cNvCxnSpPr>
                <a:cxnSpLocks noChangeAspect="1" noChangeShapeType="1"/>
              </p:cNvCxnSpPr>
              <p:nvPr/>
            </p:nvCxnSpPr>
            <p:spPr bwMode="auto">
              <a:xfrm rot="16200000">
                <a:off x="3973061" y="3937634"/>
                <a:ext cx="405765" cy="0"/>
              </a:xfrm>
              <a:prstGeom prst="straightConnector1">
                <a:avLst/>
              </a:prstGeom>
              <a:noFill/>
              <a:ln w="127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9239" name="Group 9238"/>
              <p:cNvGrpSpPr/>
              <p:nvPr/>
            </p:nvGrpSpPr>
            <p:grpSpPr>
              <a:xfrm>
                <a:off x="3923928" y="2520632"/>
                <a:ext cx="1627505" cy="1640840"/>
                <a:chOff x="3923928" y="2520632"/>
                <a:chExt cx="1627505" cy="1640840"/>
              </a:xfrm>
            </p:grpSpPr>
            <p:sp>
              <p:nvSpPr>
                <p:cNvPr id="257" name="Text Box 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33808" y="2520632"/>
                  <a:ext cx="247650" cy="2590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r" rtl="1">
                    <a:lnSpc>
                      <a:spcPts val="1500"/>
                    </a:lnSpc>
                    <a:spcAft>
                      <a:spcPts val="1000"/>
                    </a:spcAft>
                  </a:pPr>
                  <a:r>
                    <a:rPr lang="he-IL" sz="1000">
                      <a:solidFill>
                        <a:srgbClr val="00B050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3</a:t>
                  </a:r>
                  <a:endParaRPr lang="en-US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258" name="Text Box 1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23928" y="3113087"/>
                  <a:ext cx="247650" cy="3879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e-IL" sz="1000">
                      <a:solidFill>
                        <a:srgbClr val="7030A0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7</a:t>
                  </a:r>
                  <a:endParaRPr lang="en-US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259" name="Text Box 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36627" y="3740149"/>
                  <a:ext cx="247015" cy="394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e-IL" sz="1000">
                      <a:solidFill>
                        <a:srgbClr val="00B050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3</a:t>
                  </a:r>
                  <a:endParaRPr lang="en-US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260" name="Text Box 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14528" y="2542222"/>
                  <a:ext cx="247015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r" rtl="1">
                    <a:lnSpc>
                      <a:spcPts val="1400"/>
                    </a:lnSpc>
                    <a:spcAft>
                      <a:spcPts val="1000"/>
                    </a:spcAft>
                  </a:pPr>
                  <a:r>
                    <a:rPr lang="he-IL" sz="1000">
                      <a:solidFill>
                        <a:srgbClr val="7030A0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7</a:t>
                  </a:r>
                  <a:endParaRPr lang="en-US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269" name="Rectangle 268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4172213" y="2782252"/>
                  <a:ext cx="1379220" cy="1379220"/>
                </a:xfrm>
                <a:prstGeom prst="rect">
                  <a:avLst/>
                </a:prstGeom>
                <a:noFill/>
                <a:ln w="12700">
                  <a:solidFill>
                    <a:srgbClr val="5F497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he-IL"/>
                </a:p>
              </p:txBody>
            </p:sp>
            <p:sp>
              <p:nvSpPr>
                <p:cNvPr id="275" name="Text Box 3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87478" y="3738562"/>
                  <a:ext cx="247650" cy="3848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e-IL" sz="1000">
                      <a:solidFill>
                        <a:srgbClr val="00B050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3</a:t>
                  </a:r>
                  <a:endParaRPr lang="en-US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276" name="Text Box 3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000888" y="3379787"/>
                  <a:ext cx="247650" cy="394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e-IL" sz="1000">
                      <a:solidFill>
                        <a:srgbClr val="7030A0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7</a:t>
                  </a:r>
                  <a:endParaRPr lang="en-US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</p:grpSp>
          <p:grpSp>
            <p:nvGrpSpPr>
              <p:cNvPr id="9238" name="Group 9237"/>
              <p:cNvGrpSpPr/>
              <p:nvPr/>
            </p:nvGrpSpPr>
            <p:grpSpPr>
              <a:xfrm>
                <a:off x="4165321" y="2780928"/>
                <a:ext cx="1414791" cy="1374829"/>
                <a:chOff x="4165321" y="2780928"/>
                <a:chExt cx="1414791" cy="1374829"/>
              </a:xfrm>
            </p:grpSpPr>
            <p:sp>
              <p:nvSpPr>
                <p:cNvPr id="265" name="Freeform 264"/>
                <p:cNvSpPr>
                  <a:spLocks noChangeAspect="1"/>
                </p:cNvSpPr>
                <p:nvPr/>
              </p:nvSpPr>
              <p:spPr bwMode="auto">
                <a:xfrm rot="10800000">
                  <a:off x="4183643" y="2780928"/>
                  <a:ext cx="407670" cy="981710"/>
                </a:xfrm>
                <a:custGeom>
                  <a:avLst/>
                  <a:gdLst>
                    <a:gd name="T0" fmla="*/ 0 w 740"/>
                    <a:gd name="T1" fmla="*/ 0 h 1785"/>
                    <a:gd name="T2" fmla="*/ 447811 w 740"/>
                    <a:gd name="T3" fmla="*/ 0 h 1785"/>
                    <a:gd name="T4" fmla="*/ 447811 w 740"/>
                    <a:gd name="T5" fmla="*/ 1079569 h 1785"/>
                    <a:gd name="T6" fmla="*/ 0 w 740"/>
                    <a:gd name="T7" fmla="*/ 0 h 17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40" h="1785">
                      <a:moveTo>
                        <a:pt x="0" y="0"/>
                      </a:moveTo>
                      <a:lnTo>
                        <a:pt x="740" y="0"/>
                      </a:lnTo>
                      <a:lnTo>
                        <a:pt x="740" y="17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6DDE8">
                    <a:alpha val="38823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he-IL"/>
                </a:p>
              </p:txBody>
            </p:sp>
            <p:sp>
              <p:nvSpPr>
                <p:cNvPr id="267" name="Rectangle 266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4165321" y="3750627"/>
                  <a:ext cx="405130" cy="405130"/>
                </a:xfrm>
                <a:prstGeom prst="rect">
                  <a:avLst/>
                </a:prstGeom>
                <a:noFill/>
                <a:ln w="19050">
                  <a:solidFill>
                    <a:srgbClr val="00B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he-IL"/>
                </a:p>
              </p:txBody>
            </p:sp>
            <p:sp>
              <p:nvSpPr>
                <p:cNvPr id="295" name="Freeform 294"/>
                <p:cNvSpPr>
                  <a:spLocks noChangeAspect="1"/>
                </p:cNvSpPr>
                <p:nvPr/>
              </p:nvSpPr>
              <p:spPr bwMode="auto">
                <a:xfrm rot="5400000">
                  <a:off x="4885104" y="3454072"/>
                  <a:ext cx="407035" cy="982980"/>
                </a:xfrm>
                <a:custGeom>
                  <a:avLst/>
                  <a:gdLst>
                    <a:gd name="T0" fmla="*/ 0 w 740"/>
                    <a:gd name="T1" fmla="*/ 0 h 1785"/>
                    <a:gd name="T2" fmla="*/ 447552 w 740"/>
                    <a:gd name="T3" fmla="*/ 0 h 1785"/>
                    <a:gd name="T4" fmla="*/ 447552 w 740"/>
                    <a:gd name="T5" fmla="*/ 1080194 h 1785"/>
                    <a:gd name="T6" fmla="*/ 0 w 740"/>
                    <a:gd name="T7" fmla="*/ 0 h 17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40" h="1785">
                      <a:moveTo>
                        <a:pt x="0" y="0"/>
                      </a:moveTo>
                      <a:lnTo>
                        <a:pt x="740" y="0"/>
                      </a:lnTo>
                      <a:lnTo>
                        <a:pt x="740" y="17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66">
                    <a:alpha val="31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96" name="Freeform 295"/>
              <p:cNvSpPr>
                <a:spLocks noChangeAspect="1"/>
              </p:cNvSpPr>
              <p:nvPr/>
            </p:nvSpPr>
            <p:spPr bwMode="auto">
              <a:xfrm rot="16200000">
                <a:off x="4886057" y="3455025"/>
                <a:ext cx="405130" cy="982980"/>
              </a:xfrm>
              <a:custGeom>
                <a:avLst/>
                <a:gdLst>
                  <a:gd name="T0" fmla="*/ 0 w 740"/>
                  <a:gd name="T1" fmla="*/ 0 h 1785"/>
                  <a:gd name="T2" fmla="*/ 445738 w 740"/>
                  <a:gd name="T3" fmla="*/ 0 h 1785"/>
                  <a:gd name="T4" fmla="*/ 445738 w 740"/>
                  <a:gd name="T5" fmla="*/ 1080000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99">
                  <a:alpha val="2196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320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24219 -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1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b="1" dirty="0" smtClean="0">
                <a:solidFill>
                  <a:srgbClr val="FF0000"/>
                </a:solidFill>
                <a:cs typeface="David" pitchFamily="34" charset="-79"/>
              </a:rPr>
              <a:t>משפט פיתגורס- הצדקה מתמטית, עמ' 45  </a:t>
            </a:r>
            <a:r>
              <a:rPr lang="he-IL" sz="3200" dirty="0" smtClean="0"/>
              <a:t/>
            </a:r>
            <a:br>
              <a:rPr lang="he-IL" sz="3200" dirty="0" smtClean="0"/>
            </a:br>
            <a:endParaRPr lang="he-IL" sz="3200" dirty="0" smtClean="0"/>
          </a:p>
        </p:txBody>
      </p:sp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2667000" y="2514600"/>
            <a:ext cx="4584700" cy="2360613"/>
            <a:chOff x="2649" y="6043"/>
            <a:chExt cx="7222" cy="3718"/>
          </a:xfrm>
        </p:grpSpPr>
        <p:grpSp>
          <p:nvGrpSpPr>
            <p:cNvPr id="10249" name="Group 3"/>
            <p:cNvGrpSpPr>
              <a:grpSpLocks/>
            </p:cNvGrpSpPr>
            <p:nvPr/>
          </p:nvGrpSpPr>
          <p:grpSpPr bwMode="auto">
            <a:xfrm>
              <a:off x="2649" y="6043"/>
              <a:ext cx="3275" cy="3718"/>
              <a:chOff x="2649" y="6043"/>
              <a:chExt cx="3275" cy="3718"/>
            </a:xfrm>
          </p:grpSpPr>
          <p:sp>
            <p:nvSpPr>
              <p:cNvPr id="10284" name="Text Box 5"/>
              <p:cNvSpPr txBox="1">
                <a:spLocks noChangeArrowheads="1"/>
              </p:cNvSpPr>
              <p:nvPr/>
            </p:nvSpPr>
            <p:spPr bwMode="auto">
              <a:xfrm>
                <a:off x="4380" y="6470"/>
                <a:ext cx="450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1100">
                    <a:solidFill>
                      <a:srgbClr val="FF0000"/>
                    </a:solidFill>
                    <a:latin typeface="Calibri" pitchFamily="34" charset="0"/>
                  </a:rPr>
                  <a:t>c</a:t>
                </a:r>
                <a:endParaRPr lang="he-IL"/>
              </a:p>
            </p:txBody>
          </p:sp>
          <p:sp>
            <p:nvSpPr>
              <p:cNvPr id="10285" name="Text Box 6"/>
              <p:cNvSpPr txBox="1">
                <a:spLocks noChangeArrowheads="1"/>
              </p:cNvSpPr>
              <p:nvPr/>
            </p:nvSpPr>
            <p:spPr bwMode="auto">
              <a:xfrm>
                <a:off x="3099" y="7738"/>
                <a:ext cx="450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1100">
                    <a:solidFill>
                      <a:srgbClr val="FF0000"/>
                    </a:solidFill>
                    <a:latin typeface="Calibri" pitchFamily="34" charset="0"/>
                  </a:rPr>
                  <a:t>c</a:t>
                </a:r>
                <a:endParaRPr lang="he-IL"/>
              </a:p>
            </p:txBody>
          </p:sp>
          <p:sp>
            <p:nvSpPr>
              <p:cNvPr id="10286" name="Freeform 7"/>
              <p:cNvSpPr>
                <a:spLocks/>
              </p:cNvSpPr>
              <p:nvPr/>
            </p:nvSpPr>
            <p:spPr bwMode="auto">
              <a:xfrm rot="-5400000">
                <a:off x="4300" y="6082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287" name="Freeform 8"/>
              <p:cNvSpPr>
                <a:spLocks/>
              </p:cNvSpPr>
              <p:nvPr/>
            </p:nvSpPr>
            <p:spPr bwMode="auto">
              <a:xfrm rot="5400000">
                <a:off x="4272" y="6067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6E3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0288" name="AutoShape 9"/>
              <p:cNvCxnSpPr>
                <a:cxnSpLocks noChangeAspect="1" noChangeShapeType="1"/>
              </p:cNvCxnSpPr>
              <p:nvPr/>
            </p:nvCxnSpPr>
            <p:spPr bwMode="auto">
              <a:xfrm rot="-5400000">
                <a:off x="4291" y="6081"/>
                <a:ext cx="731" cy="1773"/>
              </a:xfrm>
              <a:prstGeom prst="straightConnector1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89" name="Freeform 10"/>
              <p:cNvSpPr>
                <a:spLocks/>
              </p:cNvSpPr>
              <p:nvPr/>
            </p:nvSpPr>
            <p:spPr bwMode="auto">
              <a:xfrm>
                <a:off x="3037" y="7324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B8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290" name="Freeform 11"/>
              <p:cNvSpPr>
                <a:spLocks/>
              </p:cNvSpPr>
              <p:nvPr/>
            </p:nvSpPr>
            <p:spPr bwMode="auto">
              <a:xfrm flipH="1" flipV="1">
                <a:off x="3029" y="7329"/>
                <a:ext cx="740" cy="1785"/>
              </a:xfrm>
              <a:custGeom>
                <a:avLst/>
                <a:gdLst>
                  <a:gd name="T0" fmla="*/ 0 w 740"/>
                  <a:gd name="T1" fmla="*/ 0 h 1785"/>
                  <a:gd name="T2" fmla="*/ 740 w 740"/>
                  <a:gd name="T3" fmla="*/ 0 h 1785"/>
                  <a:gd name="T4" fmla="*/ 740 w 740"/>
                  <a:gd name="T5" fmla="*/ 1785 h 1785"/>
                  <a:gd name="T6" fmla="*/ 0 w 740"/>
                  <a:gd name="T7" fmla="*/ 0 h 17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0"/>
                  <a:gd name="T13" fmla="*/ 0 h 1785"/>
                  <a:gd name="T14" fmla="*/ 740 w 740"/>
                  <a:gd name="T15" fmla="*/ 1785 h 17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0" h="1785">
                    <a:moveTo>
                      <a:pt x="0" y="0"/>
                    </a:moveTo>
                    <a:lnTo>
                      <a:pt x="740" y="0"/>
                    </a:lnTo>
                    <a:lnTo>
                      <a:pt x="740" y="1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grpSp>
            <p:nvGrpSpPr>
              <p:cNvPr id="10291" name="Group 12"/>
              <p:cNvGrpSpPr>
                <a:grpSpLocks/>
              </p:cNvGrpSpPr>
              <p:nvPr/>
            </p:nvGrpSpPr>
            <p:grpSpPr bwMode="auto">
              <a:xfrm rot="10800000">
                <a:off x="3033" y="7329"/>
                <a:ext cx="737" cy="1774"/>
                <a:chOff x="7046" y="6515"/>
                <a:chExt cx="851" cy="1134"/>
              </a:xfrm>
            </p:grpSpPr>
            <p:cxnSp>
              <p:nvCxnSpPr>
                <p:cNvPr id="10306" name="AutoShape 13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7896" y="6515"/>
                  <a:ext cx="0" cy="1134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10307" name="Group 14"/>
                <p:cNvGrpSpPr>
                  <a:grpSpLocks/>
                </p:cNvGrpSpPr>
                <p:nvPr/>
              </p:nvGrpSpPr>
              <p:grpSpPr bwMode="auto">
                <a:xfrm>
                  <a:off x="7046" y="6515"/>
                  <a:ext cx="851" cy="1134"/>
                  <a:chOff x="6136" y="5865"/>
                  <a:chExt cx="851" cy="1134"/>
                </a:xfrm>
              </p:grpSpPr>
              <p:cxnSp>
                <p:nvCxnSpPr>
                  <p:cNvPr id="10308" name="AutoShape 15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6136" y="5865"/>
                    <a:ext cx="850" cy="0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B05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309" name="AutoShape 16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6137" y="5865"/>
                    <a:ext cx="850" cy="1134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cxnSp>
            <p:nvCxnSpPr>
              <p:cNvPr id="10292" name="AutoShape 17"/>
              <p:cNvCxnSpPr>
                <a:cxnSpLocks noChangeShapeType="1"/>
              </p:cNvCxnSpPr>
              <p:nvPr/>
            </p:nvCxnSpPr>
            <p:spPr bwMode="auto">
              <a:xfrm rot="5400000">
                <a:off x="5173" y="6964"/>
                <a:ext cx="737" cy="0"/>
              </a:xfrm>
              <a:prstGeom prst="straightConnector1">
                <a:avLst/>
              </a:prstGeom>
              <a:noFill/>
              <a:ln w="127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93" name="AutoShape 18"/>
              <p:cNvCxnSpPr>
                <a:cxnSpLocks noChangeAspect="1" noChangeShapeType="1"/>
              </p:cNvCxnSpPr>
              <p:nvPr/>
            </p:nvCxnSpPr>
            <p:spPr bwMode="auto">
              <a:xfrm rot="16200000" flipV="1">
                <a:off x="4654" y="5711"/>
                <a:ext cx="1" cy="1774"/>
              </a:xfrm>
              <a:prstGeom prst="straightConnector1">
                <a:avLst/>
              </a:prstGeom>
              <a:noFill/>
              <a:ln w="1270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94" name="Rectangle 19"/>
              <p:cNvSpPr>
                <a:spLocks noChangeArrowheads="1"/>
              </p:cNvSpPr>
              <p:nvPr/>
            </p:nvSpPr>
            <p:spPr bwMode="auto">
              <a:xfrm>
                <a:off x="3036" y="6597"/>
                <a:ext cx="737" cy="7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295" name="Rectangle 20"/>
              <p:cNvSpPr>
                <a:spLocks noChangeArrowheads="1"/>
              </p:cNvSpPr>
              <p:nvPr/>
            </p:nvSpPr>
            <p:spPr bwMode="auto">
              <a:xfrm>
                <a:off x="3767" y="7332"/>
                <a:ext cx="1774" cy="1774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5F497A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296" name="Text Box 21"/>
              <p:cNvSpPr txBox="1">
                <a:spLocks noChangeArrowheads="1"/>
              </p:cNvSpPr>
              <p:nvPr/>
            </p:nvSpPr>
            <p:spPr bwMode="auto">
              <a:xfrm>
                <a:off x="2685" y="6590"/>
                <a:ext cx="450" cy="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339966"/>
                    </a:solidFill>
                    <a:latin typeface="Calibri" pitchFamily="34" charset="0"/>
                  </a:rPr>
                  <a:t>a</a:t>
                </a:r>
                <a:endParaRPr lang="he-IL" sz="2000" b="1"/>
              </a:p>
            </p:txBody>
          </p:sp>
          <p:sp>
            <p:nvSpPr>
              <p:cNvPr id="10297" name="Text Box 22"/>
              <p:cNvSpPr txBox="1">
                <a:spLocks noChangeArrowheads="1"/>
              </p:cNvSpPr>
              <p:nvPr/>
            </p:nvSpPr>
            <p:spPr bwMode="auto">
              <a:xfrm>
                <a:off x="2649" y="7781"/>
                <a:ext cx="450" cy="7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7030A0"/>
                    </a:solidFill>
                    <a:latin typeface="Calibri" pitchFamily="34" charset="0"/>
                  </a:rPr>
                  <a:t>b</a:t>
                </a:r>
                <a:endParaRPr lang="he-IL" sz="2000" b="1"/>
              </a:p>
            </p:txBody>
          </p:sp>
          <p:sp>
            <p:nvSpPr>
              <p:cNvPr id="10298" name="Text Box 23"/>
              <p:cNvSpPr txBox="1">
                <a:spLocks noChangeArrowheads="1"/>
              </p:cNvSpPr>
              <p:nvPr/>
            </p:nvSpPr>
            <p:spPr bwMode="auto">
              <a:xfrm>
                <a:off x="3168" y="8970"/>
                <a:ext cx="450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339966"/>
                    </a:solidFill>
                    <a:latin typeface="Calibri" pitchFamily="34" charset="0"/>
                  </a:rPr>
                  <a:t>a</a:t>
                </a:r>
                <a:endParaRPr lang="he-IL" sz="2000" b="1"/>
              </a:p>
            </p:txBody>
          </p:sp>
          <p:sp>
            <p:nvSpPr>
              <p:cNvPr id="10299" name="Text Box 24"/>
              <p:cNvSpPr txBox="1">
                <a:spLocks noChangeArrowheads="1"/>
              </p:cNvSpPr>
              <p:nvPr/>
            </p:nvSpPr>
            <p:spPr bwMode="auto">
              <a:xfrm>
                <a:off x="4449" y="9043"/>
                <a:ext cx="450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7030A0"/>
                    </a:solidFill>
                    <a:latin typeface="Calibri" pitchFamily="34" charset="0"/>
                  </a:rPr>
                  <a:t>b</a:t>
                </a:r>
                <a:endParaRPr lang="he-IL" sz="2000" b="1"/>
              </a:p>
            </p:txBody>
          </p:sp>
          <p:sp>
            <p:nvSpPr>
              <p:cNvPr id="10300" name="Text Box 25"/>
              <p:cNvSpPr txBox="1">
                <a:spLocks noChangeArrowheads="1"/>
              </p:cNvSpPr>
              <p:nvPr/>
            </p:nvSpPr>
            <p:spPr bwMode="auto">
              <a:xfrm>
                <a:off x="3168" y="6055"/>
                <a:ext cx="450" cy="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339966"/>
                    </a:solidFill>
                    <a:latin typeface="Calibri" pitchFamily="34" charset="0"/>
                  </a:rPr>
                  <a:t>a</a:t>
                </a:r>
                <a:endParaRPr lang="he-IL" sz="2000" b="1"/>
              </a:p>
            </p:txBody>
          </p:sp>
          <p:sp>
            <p:nvSpPr>
              <p:cNvPr id="10301" name="Text Box 26"/>
              <p:cNvSpPr txBox="1">
                <a:spLocks noChangeArrowheads="1"/>
              </p:cNvSpPr>
              <p:nvPr/>
            </p:nvSpPr>
            <p:spPr bwMode="auto">
              <a:xfrm>
                <a:off x="4449" y="6043"/>
                <a:ext cx="450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7030A0"/>
                    </a:solidFill>
                    <a:latin typeface="Calibri" pitchFamily="34" charset="0"/>
                  </a:rPr>
                  <a:t>b</a:t>
                </a:r>
                <a:endParaRPr lang="he-IL" sz="2000" b="1"/>
              </a:p>
            </p:txBody>
          </p:sp>
          <p:sp>
            <p:nvSpPr>
              <p:cNvPr id="10302" name="Text Box 27"/>
              <p:cNvSpPr txBox="1">
                <a:spLocks noChangeArrowheads="1"/>
              </p:cNvSpPr>
              <p:nvPr/>
            </p:nvSpPr>
            <p:spPr bwMode="auto">
              <a:xfrm>
                <a:off x="5444" y="7738"/>
                <a:ext cx="450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7030A0"/>
                    </a:solidFill>
                    <a:latin typeface="Calibri" pitchFamily="34" charset="0"/>
                  </a:rPr>
                  <a:t>b</a:t>
                </a:r>
                <a:endParaRPr lang="he-IL" sz="2000" b="1"/>
              </a:p>
            </p:txBody>
          </p:sp>
          <p:sp>
            <p:nvSpPr>
              <p:cNvPr id="10303" name="Text Box 28"/>
              <p:cNvSpPr txBox="1">
                <a:spLocks noChangeArrowheads="1"/>
              </p:cNvSpPr>
              <p:nvPr/>
            </p:nvSpPr>
            <p:spPr bwMode="auto">
              <a:xfrm>
                <a:off x="5474" y="6584"/>
                <a:ext cx="450" cy="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339966"/>
                    </a:solidFill>
                    <a:latin typeface="Calibri" pitchFamily="34" charset="0"/>
                  </a:rPr>
                  <a:t>a</a:t>
                </a:r>
                <a:endParaRPr lang="he-IL" sz="2000" b="1"/>
              </a:p>
            </p:txBody>
          </p:sp>
          <p:sp>
            <p:nvSpPr>
              <p:cNvPr id="10304" name="Text Box 29"/>
              <p:cNvSpPr txBox="1">
                <a:spLocks noChangeArrowheads="1"/>
              </p:cNvSpPr>
              <p:nvPr/>
            </p:nvSpPr>
            <p:spPr bwMode="auto">
              <a:xfrm>
                <a:off x="4209" y="7781"/>
                <a:ext cx="801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7030A0"/>
                    </a:solidFill>
                    <a:latin typeface="Calibri" pitchFamily="34" charset="0"/>
                  </a:rPr>
                  <a:t>b</a:t>
                </a:r>
                <a:r>
                  <a:rPr lang="en-US" sz="2000" b="1" baseline="30000">
                    <a:solidFill>
                      <a:srgbClr val="7030A0"/>
                    </a:solidFill>
                    <a:latin typeface="Calibri" pitchFamily="34" charset="0"/>
                  </a:rPr>
                  <a:t>2</a:t>
                </a:r>
                <a:endParaRPr lang="he-IL" sz="2000"/>
              </a:p>
            </p:txBody>
          </p:sp>
          <p:sp>
            <p:nvSpPr>
              <p:cNvPr id="10305" name="Text Box 30"/>
              <p:cNvSpPr txBox="1">
                <a:spLocks noChangeArrowheads="1"/>
              </p:cNvSpPr>
              <p:nvPr/>
            </p:nvSpPr>
            <p:spPr bwMode="auto">
              <a:xfrm>
                <a:off x="2946" y="6652"/>
                <a:ext cx="801" cy="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339966"/>
                    </a:solidFill>
                    <a:latin typeface="Calibri" pitchFamily="34" charset="0"/>
                  </a:rPr>
                  <a:t>a</a:t>
                </a:r>
                <a:r>
                  <a:rPr lang="en-US" sz="2000" b="1" baseline="30000">
                    <a:solidFill>
                      <a:srgbClr val="339966"/>
                    </a:solidFill>
                    <a:latin typeface="Calibri" pitchFamily="34" charset="0"/>
                  </a:rPr>
                  <a:t>2</a:t>
                </a:r>
                <a:endParaRPr lang="he-IL" sz="2000"/>
              </a:p>
            </p:txBody>
          </p:sp>
        </p:grpSp>
        <p:grpSp>
          <p:nvGrpSpPr>
            <p:cNvPr id="10250" name="Group 31"/>
            <p:cNvGrpSpPr>
              <a:grpSpLocks/>
            </p:cNvGrpSpPr>
            <p:nvPr/>
          </p:nvGrpSpPr>
          <p:grpSpPr bwMode="auto">
            <a:xfrm>
              <a:off x="6642" y="6049"/>
              <a:ext cx="3229" cy="3618"/>
              <a:chOff x="6642" y="6049"/>
              <a:chExt cx="3229" cy="3618"/>
            </a:xfrm>
          </p:grpSpPr>
          <p:sp>
            <p:nvSpPr>
              <p:cNvPr id="10251" name="Text Box 32"/>
              <p:cNvSpPr txBox="1">
                <a:spLocks noChangeArrowheads="1"/>
              </p:cNvSpPr>
              <p:nvPr/>
            </p:nvSpPr>
            <p:spPr bwMode="auto">
              <a:xfrm>
                <a:off x="8878" y="6049"/>
                <a:ext cx="450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339966"/>
                    </a:solidFill>
                    <a:latin typeface="Calibri" pitchFamily="34" charset="0"/>
                  </a:rPr>
                  <a:t>a</a:t>
                </a:r>
                <a:endParaRPr lang="he-IL" sz="2000" b="1">
                  <a:solidFill>
                    <a:srgbClr val="339966"/>
                  </a:solidFill>
                  <a:latin typeface="Calibri" pitchFamily="34" charset="0"/>
                </a:endParaRPr>
              </a:p>
            </p:txBody>
          </p:sp>
          <p:sp>
            <p:nvSpPr>
              <p:cNvPr id="10252" name="Text Box 33"/>
              <p:cNvSpPr txBox="1">
                <a:spLocks noChangeArrowheads="1"/>
              </p:cNvSpPr>
              <p:nvPr/>
            </p:nvSpPr>
            <p:spPr bwMode="auto">
              <a:xfrm>
                <a:off x="7541" y="6049"/>
                <a:ext cx="450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7030A0"/>
                    </a:solidFill>
                    <a:latin typeface="Calibri" pitchFamily="34" charset="0"/>
                  </a:rPr>
                  <a:t>b</a:t>
                </a:r>
                <a:endParaRPr lang="he-IL" sz="2000" b="1">
                  <a:solidFill>
                    <a:srgbClr val="7030A0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10253" name="Group 34"/>
              <p:cNvGrpSpPr>
                <a:grpSpLocks/>
              </p:cNvGrpSpPr>
              <p:nvPr/>
            </p:nvGrpSpPr>
            <p:grpSpPr bwMode="auto">
              <a:xfrm>
                <a:off x="6642" y="6564"/>
                <a:ext cx="3229" cy="3103"/>
                <a:chOff x="6958" y="6564"/>
                <a:chExt cx="3229" cy="3103"/>
              </a:xfrm>
            </p:grpSpPr>
            <p:sp>
              <p:nvSpPr>
                <p:cNvPr id="10254" name="Rectangle 36"/>
                <p:cNvSpPr>
                  <a:spLocks noChangeAspect="1" noChangeArrowheads="1"/>
                </p:cNvSpPr>
                <p:nvPr/>
              </p:nvSpPr>
              <p:spPr bwMode="auto">
                <a:xfrm rot="-1380000">
                  <a:off x="7598" y="6887"/>
                  <a:ext cx="1928" cy="192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025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925" y="7469"/>
                  <a:ext cx="1282" cy="7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FF0000"/>
                      </a:solidFill>
                      <a:latin typeface="Calibri" pitchFamily="34" charset="0"/>
                    </a:rPr>
                    <a:t>a</a:t>
                  </a:r>
                  <a:r>
                    <a:rPr lang="en-US" sz="2000" b="1" baseline="30000">
                      <a:solidFill>
                        <a:srgbClr val="FF0000"/>
                      </a:solidFill>
                      <a:latin typeface="Calibri" pitchFamily="34" charset="0"/>
                    </a:rPr>
                    <a:t>2</a:t>
                  </a:r>
                  <a:r>
                    <a:rPr lang="en-US" sz="2000" b="1">
                      <a:solidFill>
                        <a:srgbClr val="FF0000"/>
                      </a:solidFill>
                      <a:latin typeface="Calibri" pitchFamily="34" charset="0"/>
                    </a:rPr>
                    <a:t>+b</a:t>
                  </a:r>
                  <a:r>
                    <a:rPr lang="en-US" sz="2000" b="1" baseline="30000">
                      <a:solidFill>
                        <a:srgbClr val="FF0000"/>
                      </a:solidFill>
                      <a:latin typeface="Calibri" pitchFamily="34" charset="0"/>
                    </a:rPr>
                    <a:t>2</a:t>
                  </a:r>
                  <a:endParaRPr lang="he-IL" sz="2000"/>
                </a:p>
              </p:txBody>
            </p:sp>
            <p:sp>
              <p:nvSpPr>
                <p:cNvPr id="1025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6958" y="6564"/>
                  <a:ext cx="450" cy="7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339966"/>
                      </a:solidFill>
                      <a:latin typeface="Calibri" pitchFamily="34" charset="0"/>
                    </a:rPr>
                    <a:t>a</a:t>
                  </a:r>
                  <a:endParaRPr lang="he-IL" sz="2000" b="1">
                    <a:solidFill>
                      <a:srgbClr val="339966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025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9737" y="8345"/>
                  <a:ext cx="450" cy="7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339966"/>
                      </a:solidFill>
                      <a:latin typeface="Calibri" pitchFamily="34" charset="0"/>
                    </a:rPr>
                    <a:t>a</a:t>
                  </a:r>
                  <a:endParaRPr lang="he-IL" sz="2000" b="1">
                    <a:solidFill>
                      <a:srgbClr val="339966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025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7550" y="8832"/>
                  <a:ext cx="450" cy="6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1100">
                      <a:solidFill>
                        <a:srgbClr val="339966"/>
                      </a:solidFill>
                      <a:latin typeface="Calibri" pitchFamily="34" charset="0"/>
                    </a:rPr>
                    <a:t>a</a:t>
                  </a:r>
                  <a:endParaRPr lang="he-IL"/>
                </a:p>
              </p:txBody>
            </p:sp>
            <p:sp>
              <p:nvSpPr>
                <p:cNvPr id="1025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9722" y="6926"/>
                  <a:ext cx="450" cy="7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7030A0"/>
                      </a:solidFill>
                      <a:latin typeface="Calibri" pitchFamily="34" charset="0"/>
                    </a:rPr>
                    <a:t>b</a:t>
                  </a:r>
                  <a:endParaRPr lang="he-IL" sz="2000" b="1">
                    <a:solidFill>
                      <a:srgbClr val="7030A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026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8727" y="9043"/>
                  <a:ext cx="450" cy="6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7030A0"/>
                      </a:solidFill>
                      <a:latin typeface="Calibri" pitchFamily="34" charset="0"/>
                    </a:rPr>
                    <a:t>b</a:t>
                  </a:r>
                  <a:endParaRPr lang="he-IL" sz="2000" b="1"/>
                </a:p>
              </p:txBody>
            </p:sp>
            <p:sp>
              <p:nvSpPr>
                <p:cNvPr id="1026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6962" y="7851"/>
                  <a:ext cx="450" cy="7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7030A0"/>
                      </a:solidFill>
                      <a:latin typeface="Calibri" pitchFamily="34" charset="0"/>
                    </a:rPr>
                    <a:t>b</a:t>
                  </a:r>
                  <a:endParaRPr lang="he-IL" sz="2000" b="1"/>
                </a:p>
              </p:txBody>
            </p:sp>
            <p:sp>
              <p:nvSpPr>
                <p:cNvPr id="1026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8054" y="6664"/>
                  <a:ext cx="450" cy="7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1100">
                      <a:solidFill>
                        <a:srgbClr val="FF0000"/>
                      </a:solidFill>
                      <a:latin typeface="Calibri" pitchFamily="34" charset="0"/>
                    </a:rPr>
                    <a:t>c</a:t>
                  </a:r>
                  <a:endParaRPr lang="he-IL"/>
                </a:p>
              </p:txBody>
            </p:sp>
            <p:sp>
              <p:nvSpPr>
                <p:cNvPr id="1026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8992" y="7125"/>
                  <a:ext cx="450" cy="7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FF0000"/>
                      </a:solidFill>
                      <a:latin typeface="Calibri" pitchFamily="34" charset="0"/>
                    </a:rPr>
                    <a:t>c</a:t>
                  </a:r>
                  <a:endParaRPr lang="he-IL" sz="20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026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8696" y="8164"/>
                  <a:ext cx="450" cy="7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FF0000"/>
                      </a:solidFill>
                      <a:latin typeface="Calibri" pitchFamily="34" charset="0"/>
                    </a:rPr>
                    <a:t>c</a:t>
                  </a:r>
                  <a:endParaRPr lang="he-IL" sz="20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026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7577" y="7738"/>
                  <a:ext cx="450" cy="7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en-US" sz="2000" b="1">
                      <a:solidFill>
                        <a:srgbClr val="FF0000"/>
                      </a:solidFill>
                      <a:latin typeface="Calibri" pitchFamily="34" charset="0"/>
                    </a:rPr>
                    <a:t>c</a:t>
                  </a:r>
                  <a:endParaRPr lang="he-IL" sz="2000" b="1"/>
                </a:p>
              </p:txBody>
            </p:sp>
            <p:sp>
              <p:nvSpPr>
                <p:cNvPr id="10266" name="Freeform 48"/>
                <p:cNvSpPr>
                  <a:spLocks/>
                </p:cNvSpPr>
                <p:nvPr/>
              </p:nvSpPr>
              <p:spPr bwMode="auto">
                <a:xfrm flipH="1" flipV="1">
                  <a:off x="7302" y="7319"/>
                  <a:ext cx="737" cy="1785"/>
                </a:xfrm>
                <a:custGeom>
                  <a:avLst/>
                  <a:gdLst>
                    <a:gd name="T0" fmla="*/ 0 w 740"/>
                    <a:gd name="T1" fmla="*/ 0 h 1785"/>
                    <a:gd name="T2" fmla="*/ 722 w 740"/>
                    <a:gd name="T3" fmla="*/ 0 h 1785"/>
                    <a:gd name="T4" fmla="*/ 722 w 740"/>
                    <a:gd name="T5" fmla="*/ 1785 h 1785"/>
                    <a:gd name="T6" fmla="*/ 0 w 740"/>
                    <a:gd name="T7" fmla="*/ 0 h 178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40"/>
                    <a:gd name="T13" fmla="*/ 0 h 1785"/>
                    <a:gd name="T14" fmla="*/ 740 w 740"/>
                    <a:gd name="T15" fmla="*/ 1785 h 178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40" h="1785">
                      <a:moveTo>
                        <a:pt x="0" y="0"/>
                      </a:moveTo>
                      <a:lnTo>
                        <a:pt x="740" y="0"/>
                      </a:lnTo>
                      <a:lnTo>
                        <a:pt x="740" y="17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6DD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0267" name="Freeform 49"/>
                <p:cNvSpPr>
                  <a:spLocks/>
                </p:cNvSpPr>
                <p:nvPr/>
              </p:nvSpPr>
              <p:spPr bwMode="auto">
                <a:xfrm rot="5400000">
                  <a:off x="8560" y="7859"/>
                  <a:ext cx="740" cy="1785"/>
                </a:xfrm>
                <a:custGeom>
                  <a:avLst/>
                  <a:gdLst>
                    <a:gd name="T0" fmla="*/ 0 w 740"/>
                    <a:gd name="T1" fmla="*/ 0 h 1785"/>
                    <a:gd name="T2" fmla="*/ 740 w 740"/>
                    <a:gd name="T3" fmla="*/ 0 h 1785"/>
                    <a:gd name="T4" fmla="*/ 740 w 740"/>
                    <a:gd name="T5" fmla="*/ 1785 h 1785"/>
                    <a:gd name="T6" fmla="*/ 0 w 740"/>
                    <a:gd name="T7" fmla="*/ 0 h 178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40"/>
                    <a:gd name="T13" fmla="*/ 0 h 1785"/>
                    <a:gd name="T14" fmla="*/ 740 w 740"/>
                    <a:gd name="T15" fmla="*/ 1785 h 178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40" h="1785">
                      <a:moveTo>
                        <a:pt x="0" y="0"/>
                      </a:moveTo>
                      <a:lnTo>
                        <a:pt x="740" y="0"/>
                      </a:lnTo>
                      <a:lnTo>
                        <a:pt x="740" y="17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6E3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0268" name="Freeform 50"/>
                <p:cNvSpPr>
                  <a:spLocks/>
                </p:cNvSpPr>
                <p:nvPr/>
              </p:nvSpPr>
              <p:spPr bwMode="auto">
                <a:xfrm>
                  <a:off x="9082" y="6597"/>
                  <a:ext cx="740" cy="1785"/>
                </a:xfrm>
                <a:custGeom>
                  <a:avLst/>
                  <a:gdLst>
                    <a:gd name="T0" fmla="*/ 0 w 740"/>
                    <a:gd name="T1" fmla="*/ 0 h 1785"/>
                    <a:gd name="T2" fmla="*/ 740 w 740"/>
                    <a:gd name="T3" fmla="*/ 0 h 1785"/>
                    <a:gd name="T4" fmla="*/ 740 w 740"/>
                    <a:gd name="T5" fmla="*/ 1785 h 1785"/>
                    <a:gd name="T6" fmla="*/ 0 w 740"/>
                    <a:gd name="T7" fmla="*/ 0 h 178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40"/>
                    <a:gd name="T13" fmla="*/ 0 h 1785"/>
                    <a:gd name="T14" fmla="*/ 740 w 740"/>
                    <a:gd name="T15" fmla="*/ 1785 h 178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40" h="1785">
                      <a:moveTo>
                        <a:pt x="0" y="0"/>
                      </a:moveTo>
                      <a:lnTo>
                        <a:pt x="740" y="0"/>
                      </a:lnTo>
                      <a:lnTo>
                        <a:pt x="740" y="17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5B8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0269" name="Freeform 51"/>
                <p:cNvSpPr>
                  <a:spLocks/>
                </p:cNvSpPr>
                <p:nvPr/>
              </p:nvSpPr>
              <p:spPr bwMode="auto">
                <a:xfrm rot="-5400000">
                  <a:off x="7821" y="6072"/>
                  <a:ext cx="737" cy="1785"/>
                </a:xfrm>
                <a:custGeom>
                  <a:avLst/>
                  <a:gdLst>
                    <a:gd name="T0" fmla="*/ 0 w 740"/>
                    <a:gd name="T1" fmla="*/ 0 h 1785"/>
                    <a:gd name="T2" fmla="*/ 722 w 740"/>
                    <a:gd name="T3" fmla="*/ 0 h 1785"/>
                    <a:gd name="T4" fmla="*/ 722 w 740"/>
                    <a:gd name="T5" fmla="*/ 1785 h 1785"/>
                    <a:gd name="T6" fmla="*/ 0 w 740"/>
                    <a:gd name="T7" fmla="*/ 0 h 178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40"/>
                    <a:gd name="T13" fmla="*/ 0 h 1785"/>
                    <a:gd name="T14" fmla="*/ 740 w 740"/>
                    <a:gd name="T15" fmla="*/ 1785 h 178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40" h="1785">
                      <a:moveTo>
                        <a:pt x="0" y="0"/>
                      </a:moveTo>
                      <a:lnTo>
                        <a:pt x="740" y="0"/>
                      </a:lnTo>
                      <a:lnTo>
                        <a:pt x="740" y="17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e-IL"/>
                </a:p>
              </p:txBody>
            </p:sp>
            <p:cxnSp>
              <p:nvCxnSpPr>
                <p:cNvPr id="10270" name="AutoShape 52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8194" y="5700"/>
                  <a:ext cx="0" cy="1786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71" name="AutoShape 53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6939" y="6962"/>
                  <a:ext cx="737" cy="0"/>
                </a:xfrm>
                <a:prstGeom prst="straightConnector1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10272" name="Group 54"/>
                <p:cNvGrpSpPr>
                  <a:grpSpLocks/>
                </p:cNvGrpSpPr>
                <p:nvPr/>
              </p:nvGrpSpPr>
              <p:grpSpPr bwMode="auto">
                <a:xfrm>
                  <a:off x="7306" y="6598"/>
                  <a:ext cx="2511" cy="2511"/>
                  <a:chOff x="6568" y="10807"/>
                  <a:chExt cx="2522" cy="2511"/>
                </a:xfrm>
              </p:grpSpPr>
              <p:cxnSp>
                <p:nvCxnSpPr>
                  <p:cNvPr id="10280" name="AutoShape 55"/>
                  <p:cNvCxnSpPr>
                    <a:cxnSpLocks noChangeAspect="1" noChangeShapeType="1"/>
                  </p:cNvCxnSpPr>
                  <p:nvPr/>
                </p:nvCxnSpPr>
                <p:spPr bwMode="auto">
                  <a:xfrm rot="10800000">
                    <a:off x="8354" y="10809"/>
                    <a:ext cx="736" cy="1774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281" name="AutoShape 56"/>
                  <p:cNvCxnSpPr>
                    <a:cxnSpLocks noChangeAspect="1" noChangeShapeType="1"/>
                  </p:cNvCxnSpPr>
                  <p:nvPr/>
                </p:nvCxnSpPr>
                <p:spPr bwMode="auto">
                  <a:xfrm rot="-5400000">
                    <a:off x="7824" y="12057"/>
                    <a:ext cx="736" cy="1786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282" name="AutoShape 5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097" y="10282"/>
                    <a:ext cx="736" cy="1786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283" name="AutoShape 5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568" y="11539"/>
                    <a:ext cx="736" cy="1774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10273" name="AutoShape 59"/>
                <p:cNvCxnSpPr>
                  <a:cxnSpLocks noChangeAspect="1" noChangeShapeType="1"/>
                </p:cNvCxnSpPr>
                <p:nvPr/>
              </p:nvCxnSpPr>
              <p:spPr bwMode="auto">
                <a:xfrm rot="10800000" flipH="1" flipV="1">
                  <a:off x="9815" y="6600"/>
                  <a:ext cx="1" cy="1786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74" name="AutoShape 60"/>
                <p:cNvCxnSpPr>
                  <a:cxnSpLocks noChangeAspect="1" noChangeShapeType="1"/>
                </p:cNvCxnSpPr>
                <p:nvPr/>
              </p:nvCxnSpPr>
              <p:spPr bwMode="auto">
                <a:xfrm rot="10800000">
                  <a:off x="9089" y="6593"/>
                  <a:ext cx="737" cy="1"/>
                </a:xfrm>
                <a:prstGeom prst="straightConnector1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75" name="AutoShape 61"/>
                <p:cNvCxnSpPr>
                  <a:cxnSpLocks noChangeAspect="1" noChangeShapeType="1"/>
                </p:cNvCxnSpPr>
                <p:nvPr/>
              </p:nvCxnSpPr>
              <p:spPr bwMode="auto">
                <a:xfrm rot="-5400000">
                  <a:off x="9449" y="8749"/>
                  <a:ext cx="737" cy="1"/>
                </a:xfrm>
                <a:prstGeom prst="straightConnector1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76" name="AutoShape 62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7305" y="7325"/>
                  <a:ext cx="0" cy="1786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10277" name="Group 63"/>
                <p:cNvGrpSpPr>
                  <a:grpSpLocks/>
                </p:cNvGrpSpPr>
                <p:nvPr/>
              </p:nvGrpSpPr>
              <p:grpSpPr bwMode="auto">
                <a:xfrm>
                  <a:off x="7297" y="9107"/>
                  <a:ext cx="2527" cy="1"/>
                  <a:chOff x="6559" y="13316"/>
                  <a:chExt cx="2527" cy="1"/>
                </a:xfrm>
              </p:grpSpPr>
              <p:cxnSp>
                <p:nvCxnSpPr>
                  <p:cNvPr id="10278" name="AutoShape 64"/>
                  <p:cNvCxnSpPr>
                    <a:cxnSpLocks noChangeAspect="1" noChangeShapeType="1"/>
                  </p:cNvCxnSpPr>
                  <p:nvPr/>
                </p:nvCxnSpPr>
                <p:spPr bwMode="auto">
                  <a:xfrm rot="-5400000" flipH="1" flipV="1">
                    <a:off x="8192" y="12424"/>
                    <a:ext cx="1" cy="1786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7030A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279" name="AutoShape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559" y="13316"/>
                    <a:ext cx="737" cy="0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B05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</p:grpSp>
      </p:grpSp>
      <p:sp>
        <p:nvSpPr>
          <p:cNvPr id="10244" name="TextBox 67"/>
          <p:cNvSpPr txBox="1">
            <a:spLocks noChangeArrowheads="1"/>
          </p:cNvSpPr>
          <p:nvPr/>
        </p:nvSpPr>
        <p:spPr bwMode="auto">
          <a:xfrm>
            <a:off x="2895600" y="1066800"/>
            <a:ext cx="426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3200" b="1">
                <a:solidFill>
                  <a:srgbClr val="002060"/>
                </a:solidFill>
                <a:cs typeface="David" pitchFamily="34" charset="-79"/>
              </a:rPr>
              <a:t>ובהכללה:</a:t>
            </a:r>
          </a:p>
        </p:txBody>
      </p:sp>
      <p:sp>
        <p:nvSpPr>
          <p:cNvPr id="10245" name="Text Box 32"/>
          <p:cNvSpPr txBox="1">
            <a:spLocks noChangeArrowheads="1"/>
          </p:cNvSpPr>
          <p:nvPr/>
        </p:nvSpPr>
        <p:spPr bwMode="auto">
          <a:xfrm>
            <a:off x="5486400" y="4343400"/>
            <a:ext cx="28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339966"/>
                </a:solidFill>
                <a:latin typeface="Calibri" pitchFamily="34" charset="0"/>
              </a:rPr>
              <a:t>a</a:t>
            </a:r>
            <a:endParaRPr lang="he-IL" sz="2000" b="1">
              <a:solidFill>
                <a:srgbClr val="339966"/>
              </a:solidFill>
              <a:latin typeface="Calibri" pitchFamily="34" charset="0"/>
            </a:endParaRPr>
          </a:p>
        </p:txBody>
      </p:sp>
      <p:sp>
        <p:nvSpPr>
          <p:cNvPr id="10246" name="Text Box 45"/>
          <p:cNvSpPr txBox="1">
            <a:spLocks noChangeArrowheads="1"/>
          </p:cNvSpPr>
          <p:nvPr/>
        </p:nvSpPr>
        <p:spPr bwMode="auto">
          <a:xfrm>
            <a:off x="5867400" y="2971800"/>
            <a:ext cx="2857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c</a:t>
            </a:r>
            <a:endParaRPr lang="he-IL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247" name="Text Box 45"/>
          <p:cNvSpPr txBox="1">
            <a:spLocks noChangeArrowheads="1"/>
          </p:cNvSpPr>
          <p:nvPr/>
        </p:nvSpPr>
        <p:spPr bwMode="auto">
          <a:xfrm>
            <a:off x="3657600" y="2819400"/>
            <a:ext cx="2857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c</a:t>
            </a:r>
            <a:endParaRPr lang="he-IL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248" name="Text Box 45"/>
          <p:cNvSpPr txBox="1">
            <a:spLocks noChangeArrowheads="1"/>
          </p:cNvSpPr>
          <p:nvPr/>
        </p:nvSpPr>
        <p:spPr bwMode="auto">
          <a:xfrm>
            <a:off x="3035300" y="3581400"/>
            <a:ext cx="2857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c</a:t>
            </a:r>
            <a:endParaRPr lang="he-IL" sz="20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3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104</Words>
  <Application>Microsoft Office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משפט פיתגורס - הצדקה מתמטית</vt:lpstr>
      <vt:lpstr>משפט פיתגורס - הצדקה מתמטית, עמ' 44    </vt:lpstr>
      <vt:lpstr>משפט פיתגורס - הצדקה מתמטית, עמ' 45    </vt:lpstr>
      <vt:lpstr>משפט פיתגורס- הצדקה מתמטית, עמ' 45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משפט פיתגורס - הצדקה מתמטית</dc:title>
  <dc:creator>ziris</dc:creator>
  <cp:lastModifiedBy>ziris</cp:lastModifiedBy>
  <cp:revision>7</cp:revision>
  <dcterms:created xsi:type="dcterms:W3CDTF">2013-06-09T06:08:52Z</dcterms:created>
  <dcterms:modified xsi:type="dcterms:W3CDTF">2014-04-01T13:29:15Z</dcterms:modified>
</cp:coreProperties>
</file>